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9"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52" autoAdjust="0"/>
  </p:normalViewPr>
  <p:slideViewPr>
    <p:cSldViewPr>
      <p:cViewPr varScale="1">
        <p:scale>
          <a:sx n="82" d="100"/>
          <a:sy n="82" d="100"/>
        </p:scale>
        <p:origin x="1402" y="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9D9E1E-596B-448F-8FCD-2A0A0F07E6B5}" type="datetimeFigureOut">
              <a:rPr lang="ru-RU" smtClean="0"/>
              <a:t>14.10.2021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D4E9F98-49BE-455E-A0FB-52ED6F6B3D4A}"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9D9E1E-596B-448F-8FCD-2A0A0F07E6B5}" type="datetimeFigureOut">
              <a:rPr lang="ru-RU" smtClean="0"/>
              <a:t>14.10.2021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D4E9F98-49BE-455E-A0FB-52ED6F6B3D4A}"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9D9E1E-596B-448F-8FCD-2A0A0F07E6B5}" type="datetimeFigureOut">
              <a:rPr lang="ru-RU" smtClean="0"/>
              <a:t>14.10.2021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D4E9F98-49BE-455E-A0FB-52ED6F6B3D4A}"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9D9E1E-596B-448F-8FCD-2A0A0F07E6B5}" type="datetimeFigureOut">
              <a:rPr lang="ru-RU" smtClean="0"/>
              <a:t>14.10.2021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D4E9F98-49BE-455E-A0FB-52ED6F6B3D4A}"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9D9E1E-596B-448F-8FCD-2A0A0F07E6B5}" type="datetimeFigureOut">
              <a:rPr lang="ru-RU" smtClean="0"/>
              <a:t>14.10.2021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D4E9F98-49BE-455E-A0FB-52ED6F6B3D4A}"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9D9E1E-596B-448F-8FCD-2A0A0F07E6B5}" type="datetimeFigureOut">
              <a:rPr lang="ru-RU" smtClean="0"/>
              <a:t>14.10.2021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D4E9F98-49BE-455E-A0FB-52ED6F6B3D4A}"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9D9E1E-596B-448F-8FCD-2A0A0F07E6B5}" type="datetimeFigureOut">
              <a:rPr lang="ru-RU" smtClean="0"/>
              <a:t>14.10.2021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D4E9F98-49BE-455E-A0FB-52ED6F6B3D4A}"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9D9E1E-596B-448F-8FCD-2A0A0F07E6B5}" type="datetimeFigureOut">
              <a:rPr lang="ru-RU" smtClean="0"/>
              <a:t>14.10.2021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D4E9F98-49BE-455E-A0FB-52ED6F6B3D4A}"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9D9E1E-596B-448F-8FCD-2A0A0F07E6B5}" type="datetimeFigureOut">
              <a:rPr lang="ru-RU" smtClean="0"/>
              <a:t>14.10.2021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CD4E9F98-49BE-455E-A0FB-52ED6F6B3D4A}"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9D9E1E-596B-448F-8FCD-2A0A0F07E6B5}" type="datetimeFigureOut">
              <a:rPr lang="ru-RU" smtClean="0"/>
              <a:t>14.10.2021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D4E9F98-49BE-455E-A0FB-52ED6F6B3D4A}"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9D9E1E-596B-448F-8FCD-2A0A0F07E6B5}" type="datetimeFigureOut">
              <a:rPr lang="ru-RU" smtClean="0"/>
              <a:t>14.10.2021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D4E9F98-49BE-455E-A0FB-52ED6F6B3D4A}"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9D9E1E-596B-448F-8FCD-2A0A0F07E6B5}" type="datetimeFigureOut">
              <a:rPr lang="ru-RU" smtClean="0"/>
              <a:t>14.10.2021</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CD4E9F98-49BE-455E-A0FB-52ED6F6B3D4A}"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p:txBody>
          <a:bodyPr/>
          <a:lstStyle/>
          <a:p>
            <a:r>
              <a:rPr lang="kk-KZ" dirty="0" smtClean="0"/>
              <a:t>Дәріс</a:t>
            </a:r>
            <a:r>
              <a:rPr lang="ru-RU" sz="2000" dirty="0" smtClean="0"/>
              <a:t>-4</a:t>
            </a:r>
            <a:endParaRPr lang="ru-RU" sz="2000" dirty="0"/>
          </a:p>
        </p:txBody>
      </p:sp>
      <p:sp>
        <p:nvSpPr>
          <p:cNvPr id="3" name="Заголовок 2"/>
          <p:cNvSpPr>
            <a:spLocks noGrp="1"/>
          </p:cNvSpPr>
          <p:nvPr>
            <p:ph type="ctrTitle"/>
          </p:nvPr>
        </p:nvSpPr>
        <p:spPr>
          <a:xfrm>
            <a:off x="704624" y="1995488"/>
            <a:ext cx="7175351" cy="1793167"/>
          </a:xfrm>
        </p:spPr>
        <p:txBody>
          <a:bodyPr/>
          <a:lstStyle/>
          <a:p>
            <a:r>
              <a:rPr lang="ru-RU" dirty="0" err="1"/>
              <a:t>Спортшыны</a:t>
            </a:r>
            <a:r>
              <a:rPr lang="kk-KZ" dirty="0"/>
              <a:t>ң тұлғалық ерекшеліктері</a:t>
            </a: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30205903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332656"/>
            <a:ext cx="8424936" cy="6048672"/>
          </a:xfrm>
        </p:spPr>
        <p:txBody>
          <a:bodyPr>
            <a:normAutofit/>
          </a:bodyPr>
          <a:lstStyle/>
          <a:p>
            <a:pPr marL="45720" indent="0">
              <a:buNone/>
            </a:pPr>
            <a:r>
              <a:rPr lang="en-US" sz="2000" dirty="0" smtClean="0">
                <a:latin typeface="Times New Roman" panose="02020603050405020304" pitchFamily="18" charset="0"/>
                <a:cs typeface="Times New Roman" panose="02020603050405020304" pitchFamily="18" charset="0"/>
              </a:rPr>
              <a:t>“</a:t>
            </a:r>
            <a:r>
              <a:rPr lang="kk-KZ" sz="2000" dirty="0" smtClean="0">
                <a:latin typeface="Times New Roman" panose="02020603050405020304" pitchFamily="18" charset="0"/>
                <a:cs typeface="Times New Roman" panose="02020603050405020304" pitchFamily="18" charset="0"/>
              </a:rPr>
              <a:t>Европа </a:t>
            </a:r>
            <a:r>
              <a:rPr lang="kk-KZ" sz="2000" dirty="0">
                <a:latin typeface="Times New Roman" panose="02020603050405020304" pitchFamily="18" charset="0"/>
                <a:cs typeface="Times New Roman" panose="02020603050405020304" pitchFamily="18" charset="0"/>
              </a:rPr>
              <a:t>чемпионы боксер Т. әлем чемпионатына қатысуға дайындалған кезде өзінің спорт құрамының біріншілігіне қатысып жеребе бойынша шебер кандидатымен күреске шықты. Үміттенушінің бапкері, жағдайды түсініп, оған бірінші раундты белсенді өткізіп, ал содан кейін қорғаныста жұмыс жүргізуге  бағыт-бағдар берді. Ал Т. болса өзінің бапкерін «естіген жоқ», жарысты салғырт бастап, басты соққы беруге дайындалды. Бірақ күтпеген жерде жас боксшыдан күшті соққыны жіберіп алды, төреші шот ашты, ал дәрігер қабағынының айырылып кетуіне байланысты жарыстан босатты /2</a:t>
            </a:r>
            <a:r>
              <a:rPr lang="kk-KZ" sz="2000" dirty="0" smtClean="0">
                <a:latin typeface="Times New Roman" panose="02020603050405020304" pitchFamily="18" charset="0"/>
                <a:cs typeface="Times New Roman" panose="02020603050405020304" pitchFamily="18" charset="0"/>
              </a:rPr>
              <a:t>/.</a:t>
            </a:r>
            <a:r>
              <a:rPr lang="en-US" sz="2000" dirty="0" smtClean="0">
                <a:latin typeface="Times New Roman" panose="02020603050405020304" pitchFamily="18" charset="0"/>
                <a:cs typeface="Times New Roman" panose="02020603050405020304" pitchFamily="18" charset="0"/>
              </a:rPr>
              <a:t>”</a:t>
            </a:r>
            <a:r>
              <a:rPr lang="kk-KZ" sz="2000" dirty="0" smtClean="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pPr marL="45720" indent="0">
              <a:buNone/>
            </a:pPr>
            <a:r>
              <a:rPr lang="kk-KZ" sz="2000" dirty="0">
                <a:latin typeface="Times New Roman" panose="02020603050405020304" pitchFamily="18" charset="0"/>
                <a:cs typeface="Times New Roman" panose="02020603050405020304" pitchFamily="18" charset="0"/>
              </a:rPr>
              <a:t>	Психологиялық тұрғыдан қарасақ, бұл жерде мақсатқа ұмтылу мотивтері мен бұрынғы тәртіпте жұмыс жүргізгісі келмегені  арасындағы қайшылық ретінде ішкі тұлғалық конфликт байқалады.</a:t>
            </a:r>
            <a:endParaRPr lang="ru-RU" sz="2000" dirty="0">
              <a:latin typeface="Times New Roman" panose="02020603050405020304" pitchFamily="18" charset="0"/>
              <a:cs typeface="Times New Roman" panose="02020603050405020304" pitchFamily="18" charset="0"/>
            </a:endParaRPr>
          </a:p>
          <a:p>
            <a:pPr marL="45720" indent="0">
              <a:buNone/>
            </a:pPr>
            <a:r>
              <a:rPr lang="kk-KZ" sz="2000" dirty="0" smtClean="0">
                <a:latin typeface="Times New Roman" panose="02020603050405020304" pitchFamily="18" charset="0"/>
                <a:cs typeface="Times New Roman" panose="02020603050405020304" pitchFamily="18" charset="0"/>
              </a:rPr>
              <a:t>  </a:t>
            </a:r>
            <a:r>
              <a:rPr lang="kk-KZ" sz="2000" dirty="0">
                <a:latin typeface="Times New Roman" panose="02020603050405020304" pitchFamily="18" charset="0"/>
                <a:cs typeface="Times New Roman" panose="02020603050405020304" pitchFamily="18" charset="0"/>
              </a:rPr>
              <a:t>	Кейде басқа да синдром орын табады - психосоматикалық олқылық, іс-әрекетте психикалық және физикалық шиеленістің шыңында қимыл-қозғалыс аппаратын басқаруының бұзылуы. Ол «әлі чемпион емес», бірақ өзін «мен чемпионмын» деп сезінуден пайда болады. </a:t>
            </a:r>
            <a:endParaRPr lang="ru-RU" sz="2000" dirty="0">
              <a:latin typeface="Times New Roman" panose="02020603050405020304" pitchFamily="18" charset="0"/>
              <a:cs typeface="Times New Roman" panose="02020603050405020304" pitchFamily="18" charset="0"/>
            </a:endParaRPr>
          </a:p>
          <a:p>
            <a:pPr marL="45720" indent="0">
              <a:buNone/>
            </a:pPr>
            <a:r>
              <a:rPr lang="kk-KZ"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endParaRPr lang="ru-RU" sz="20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8925526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260648"/>
            <a:ext cx="8424936" cy="6264696"/>
          </a:xfrm>
        </p:spPr>
        <p:txBody>
          <a:bodyPr>
            <a:normAutofit/>
          </a:bodyPr>
          <a:lstStyle/>
          <a:p>
            <a:pPr marL="45720" indent="0">
              <a:buNone/>
            </a:pPr>
            <a:r>
              <a:rPr lang="en-US" sz="2000" dirty="0" smtClean="0">
                <a:latin typeface="Times New Roman" panose="02020603050405020304" pitchFamily="18" charset="0"/>
                <a:cs typeface="Times New Roman" panose="02020603050405020304" pitchFamily="18" charset="0"/>
              </a:rPr>
              <a:t>“</a:t>
            </a:r>
            <a:r>
              <a:rPr lang="ru-RU" sz="2000" dirty="0" err="1" smtClean="0">
                <a:latin typeface="Times New Roman" panose="02020603050405020304" pitchFamily="18" charset="0"/>
                <a:cs typeface="Times New Roman" panose="02020603050405020304" pitchFamily="18" charset="0"/>
              </a:rPr>
              <a:t>Күресші</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Р. </a:t>
            </a:r>
            <a:r>
              <a:rPr lang="ru-RU" sz="2000" dirty="0" err="1">
                <a:latin typeface="Times New Roman" panose="02020603050405020304" pitchFamily="18" charset="0"/>
                <a:cs typeface="Times New Roman" panose="02020603050405020304" pitchFamily="18" charset="0"/>
              </a:rPr>
              <a:t>Олимпиадалық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турнирде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шот</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бойынша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бастап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келе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жатқан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белдесудің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соңына</a:t>
            </a:r>
            <a:r>
              <a:rPr lang="ru-RU" sz="2000" dirty="0">
                <a:latin typeface="Times New Roman" panose="02020603050405020304" pitchFamily="18" charset="0"/>
                <a:cs typeface="Times New Roman" panose="02020603050405020304" pitchFamily="18" charset="0"/>
              </a:rPr>
              <a:t> 1 минут </a:t>
            </a:r>
            <a:r>
              <a:rPr lang="ru-RU" sz="2000" dirty="0" err="1">
                <a:latin typeface="Times New Roman" panose="02020603050405020304" pitchFamily="18" charset="0"/>
                <a:cs typeface="Times New Roman" panose="02020603050405020304" pitchFamily="18" charset="0"/>
              </a:rPr>
              <a:t>қалғанда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үйге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телеграмманы</a:t>
            </a:r>
            <a:r>
              <a:rPr lang="ru-RU" sz="2000" dirty="0">
                <a:latin typeface="Times New Roman" panose="02020603050405020304" pitchFamily="18" charset="0"/>
                <a:cs typeface="Times New Roman" panose="02020603050405020304" pitchFamily="18" charset="0"/>
              </a:rPr>
              <a:t> – </a:t>
            </a:r>
            <a:r>
              <a:rPr lang="ru-RU" sz="2000" dirty="0" err="1">
                <a:latin typeface="Times New Roman" panose="02020603050405020304" pitchFamily="18" charset="0"/>
                <a:cs typeface="Times New Roman" panose="02020603050405020304" pitchFamily="18" charset="0"/>
              </a:rPr>
              <a:t>сенің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чемпионың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жіберемін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ойлапты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Одан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кейін</a:t>
            </a:r>
            <a:r>
              <a:rPr lang="ru-RU" sz="2000" dirty="0">
                <a:latin typeface="Times New Roman" panose="02020603050405020304" pitchFamily="18" charset="0"/>
                <a:cs typeface="Times New Roman" panose="02020603050405020304" pitchFamily="18" charset="0"/>
              </a:rPr>
              <a:t> не </a:t>
            </a:r>
            <a:r>
              <a:rPr lang="ru-RU" sz="2000" dirty="0" err="1">
                <a:latin typeface="Times New Roman" panose="02020603050405020304" pitchFamily="18" charset="0"/>
                <a:cs typeface="Times New Roman" panose="02020603050405020304" pitchFamily="18" charset="0"/>
              </a:rPr>
              <a:t>болғанын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былай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жазады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кенеттен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бұлшық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еттерімде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суықтық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пайда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нәрсе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істей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алмадым</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қатып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қалдым</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баяу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түсіне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бастадым</a:t>
            </a:r>
            <a:r>
              <a:rPr lang="ru-RU" sz="2000" dirty="0">
                <a:latin typeface="Times New Roman" panose="02020603050405020304" pitchFamily="18" charset="0"/>
                <a:cs typeface="Times New Roman" panose="02020603050405020304" pitchFamily="18" charset="0"/>
              </a:rPr>
              <a:t>. Ал </a:t>
            </a:r>
            <a:r>
              <a:rPr lang="ru-RU" sz="2000" dirty="0" err="1">
                <a:latin typeface="Times New Roman" panose="02020603050405020304" pitchFamily="18" charset="0"/>
                <a:cs typeface="Times New Roman" panose="02020603050405020304" pitchFamily="18" charset="0"/>
              </a:rPr>
              <a:t>ол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сезгендей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көтеріліп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мені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талқандады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жылағым</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келеді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Сондай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ақымақ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болып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жеңілдім</a:t>
            </a:r>
            <a:r>
              <a:rPr lang="ru-RU" sz="2000" dirty="0">
                <a:latin typeface="Times New Roman" panose="02020603050405020304" pitchFamily="18" charset="0"/>
                <a:cs typeface="Times New Roman" panose="02020603050405020304" pitchFamily="18" charset="0"/>
              </a:rPr>
              <a:t>... /2</a:t>
            </a:r>
            <a:r>
              <a:rPr lang="ru-RU" sz="2000" dirty="0" smtClean="0">
                <a:latin typeface="Times New Roman" panose="02020603050405020304" pitchFamily="18" charset="0"/>
                <a:cs typeface="Times New Roman" panose="02020603050405020304" pitchFamily="18" charset="0"/>
              </a:rPr>
              <a:t>/.</a:t>
            </a:r>
            <a:r>
              <a:rPr lang="en-US" sz="2000" dirty="0" smtClean="0">
                <a:latin typeface="Times New Roman" panose="02020603050405020304" pitchFamily="18" charset="0"/>
                <a:cs typeface="Times New Roman" panose="02020603050405020304" pitchFamily="18" charset="0"/>
              </a:rPr>
              <a:t>”</a:t>
            </a:r>
            <a:endParaRPr lang="kk-KZ" sz="2000" dirty="0" smtClean="0">
              <a:latin typeface="Times New Roman" panose="02020603050405020304" pitchFamily="18" charset="0"/>
              <a:cs typeface="Times New Roman" panose="02020603050405020304" pitchFamily="18" charset="0"/>
            </a:endParaRPr>
          </a:p>
          <a:p>
            <a:pPr marL="45720" indent="0">
              <a:buNone/>
            </a:pP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В.Ф. </a:t>
            </a:r>
            <a:r>
              <a:rPr lang="ru-RU" sz="2000" dirty="0" err="1">
                <a:latin typeface="Times New Roman" panose="02020603050405020304" pitchFamily="18" charset="0"/>
                <a:cs typeface="Times New Roman" panose="02020603050405020304" pitchFamily="18" charset="0"/>
              </a:rPr>
              <a:t>Сопов</a:t>
            </a:r>
            <a:r>
              <a:rPr lang="ru-RU" sz="2000" dirty="0">
                <a:latin typeface="Times New Roman" panose="02020603050405020304" pitchFamily="18" charset="0"/>
                <a:cs typeface="Times New Roman" panose="02020603050405020304" pitchFamily="18" charset="0"/>
              </a:rPr>
              <a:t> «чемпион </a:t>
            </a:r>
            <a:r>
              <a:rPr lang="ru-RU" sz="2000" dirty="0" err="1">
                <a:latin typeface="Times New Roman" panose="02020603050405020304" pitchFamily="18" charset="0"/>
                <a:cs typeface="Times New Roman" panose="02020603050405020304" pitchFamily="18" charset="0"/>
              </a:rPr>
              <a:t>синдромының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мәселелері</a:t>
            </a:r>
            <a:r>
              <a:rPr lang="ru-RU" sz="2000" dirty="0">
                <a:latin typeface="Times New Roman" panose="02020603050405020304" pitchFamily="18" charset="0"/>
                <a:cs typeface="Times New Roman" panose="02020603050405020304" pitchFamily="18" charset="0"/>
              </a:rPr>
              <a:t> тез </a:t>
            </a:r>
            <a:r>
              <a:rPr lang="ru-RU" sz="2000" dirty="0" err="1">
                <a:latin typeface="Times New Roman" panose="02020603050405020304" pitchFamily="18" charset="0"/>
                <a:cs typeface="Times New Roman" panose="02020603050405020304" pitchFamily="18" charset="0"/>
              </a:rPr>
              <a:t>арада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шешілмейді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есептейді</a:t>
            </a:r>
            <a:r>
              <a:rPr lang="ru-RU" sz="2000" dirty="0">
                <a:latin typeface="Times New Roman" panose="02020603050405020304" pitchFamily="18" charset="0"/>
                <a:cs typeface="Times New Roman" panose="02020603050405020304" pitchFamily="18" charset="0"/>
              </a:rPr>
              <a:t>. Адам чемпион болу </a:t>
            </a:r>
            <a:r>
              <a:rPr lang="ru-RU" sz="2000" dirty="0" err="1">
                <a:latin typeface="Times New Roman" panose="02020603050405020304" pitchFamily="18" charset="0"/>
                <a:cs typeface="Times New Roman" panose="02020603050405020304" pitchFamily="18" charset="0"/>
              </a:rPr>
              <a:t>фактісіне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жаттығуларға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бапкердің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беретін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тапсырмаларына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қатынасын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өзгертуі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қажет</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Өте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жақсы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спортшыға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төмен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бағалануын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көтеру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өте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қиын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үшін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батылдық</a:t>
            </a:r>
            <a:r>
              <a:rPr lang="ru-RU" sz="2000" dirty="0">
                <a:latin typeface="Times New Roman" panose="02020603050405020304" pitchFamily="18" charset="0"/>
                <a:cs typeface="Times New Roman" panose="02020603050405020304" pitchFamily="18" charset="0"/>
              </a:rPr>
              <a:t> болу </a:t>
            </a:r>
            <a:r>
              <a:rPr lang="ru-RU" sz="2000" dirty="0" err="1">
                <a:latin typeface="Times New Roman" panose="02020603050405020304" pitchFamily="18" charset="0"/>
                <a:cs typeface="Times New Roman" panose="02020603050405020304" pitchFamily="18" charset="0"/>
              </a:rPr>
              <a:t>керек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және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өзін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салғырт</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ұстағанын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мойындауы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керек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Чемпионның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барабар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мотивациясын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қайта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қалыптастыруда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маңызды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басқалардың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рөлі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өте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зор</a:t>
            </a:r>
            <a:r>
              <a:rPr lang="ru-RU" sz="2000" dirty="0">
                <a:latin typeface="Times New Roman" panose="02020603050405020304" pitchFamily="18" charset="0"/>
                <a:cs typeface="Times New Roman" panose="02020603050405020304" pitchFamily="18" charset="0"/>
              </a:rPr>
              <a:t>.  </a:t>
            </a:r>
          </a:p>
          <a:p>
            <a:pPr marL="45720" indent="0">
              <a:buNone/>
            </a:pP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3794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763688" y="1196752"/>
            <a:ext cx="6400800" cy="3474720"/>
          </a:xfrm>
        </p:spPr>
        <p:txBody>
          <a:bodyPr>
            <a:normAutofit/>
          </a:bodyPr>
          <a:lstStyle/>
          <a:p>
            <a:endParaRPr lang="kk-KZ" sz="3200" dirty="0" smtClean="0"/>
          </a:p>
          <a:p>
            <a:endParaRPr lang="kk-KZ" sz="3200" dirty="0"/>
          </a:p>
          <a:p>
            <a:pPr marL="45720" indent="0">
              <a:buNone/>
            </a:pPr>
            <a:r>
              <a:rPr lang="kk-KZ" sz="4000" b="1" dirty="0" smtClean="0">
                <a:latin typeface="Times New Roman" panose="02020603050405020304" pitchFamily="18" charset="0"/>
                <a:cs typeface="Times New Roman" panose="02020603050405020304" pitchFamily="18" charset="0"/>
              </a:rPr>
              <a:t>Назарларыңызға рахмет!!!</a:t>
            </a:r>
          </a:p>
        </p:txBody>
      </p:sp>
    </p:spTree>
    <p:extLst>
      <p:ext uri="{BB962C8B-B14F-4D97-AF65-F5344CB8AC3E}">
        <p14:creationId xmlns:p14="http://schemas.microsoft.com/office/powerpoint/2010/main" val="40287060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143000" y="731520"/>
            <a:ext cx="6400800" cy="5649808"/>
          </a:xfrm>
        </p:spPr>
        <p:txBody>
          <a:bodyPr>
            <a:normAutofit lnSpcReduction="10000"/>
          </a:bodyPr>
          <a:lstStyle/>
          <a:p>
            <a:r>
              <a:rPr lang="kk-KZ" dirty="0">
                <a:latin typeface="Times New Roman" panose="02020603050405020304" pitchFamily="18" charset="0"/>
                <a:cs typeface="Times New Roman" panose="02020603050405020304" pitchFamily="18" charset="0"/>
              </a:rPr>
              <a:t>Психологияда тұлға бағытталуының түрлері қарастырылады: мотивтер, аттитюдтер және т.б. Мотивация спортшы тұлғасының маңызды күш-қуаттық сипаттамасы болып табылады және спорт іс-әрекетінің барлық үрдістеріне әсер етеді және спорттағы нәтижеге ықпалын тигізеді. Ол түрлі мақсатқа бағытталған жүріс-тұрыстың негізінде жатыр және көптеген тәжірибелік мәселелерді шешумен байланысты.</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	Мысалы, спорт мектептерінің көпшілігіне келесі мәселе өзекті: 1-3 оқу жылдарының  бастапқы дайындық топтарында оқушылар құрамын сақтау және оларды болашақта оқу-жаттығу топтарына ауыстыру. Ол үшін оқушылардың мотивациялық-қажеттер саласын ескеру керек, сабақтарға айқын және тұрақты қызығушылықтарын қалыптастыру керек</a:t>
            </a:r>
            <a:r>
              <a:rPr lang="kk-KZ" dirty="0"/>
              <a:t>.  </a:t>
            </a:r>
            <a:endParaRPr lang="ru-RU" dirty="0"/>
          </a:p>
        </p:txBody>
      </p:sp>
    </p:spTree>
    <p:extLst>
      <p:ext uri="{BB962C8B-B14F-4D97-AF65-F5344CB8AC3E}">
        <p14:creationId xmlns:p14="http://schemas.microsoft.com/office/powerpoint/2010/main" val="11570742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971600" y="332656"/>
            <a:ext cx="6696744" cy="6120680"/>
          </a:xfrm>
        </p:spPr>
        <p:txBody>
          <a:bodyPr>
            <a:normAutofit lnSpcReduction="10000"/>
          </a:bodyPr>
          <a:lstStyle/>
          <a:p>
            <a:r>
              <a:rPr lang="kk-KZ" dirty="0">
                <a:latin typeface="Times New Roman" panose="02020603050405020304" pitchFamily="18" charset="0"/>
                <a:cs typeface="Times New Roman" panose="02020603050405020304" pitchFamily="18" charset="0"/>
              </a:rPr>
              <a:t>Бірқатар зерттеулерде ең алғашқы спортпен айналысу моральды қанағаттану мотивациясының негізінде болатындығы атап көрсетіледі. Спортпен айналысудан қанағаттану бір ғана ықпалға (мысалы, нәтижеге жету) байланысты емес, бірнеше құрамдас бөліктердің қатарласуынан туындайды. </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	 Психоаналитикалық дәстүрде спортпен шұғылдануды аффективті бәсеңдету, шоғырланған қарама-қайшылық шиеленісті анықтап шығару, соның арқасында жеңілдеу мен рахаттану сезімі арқылы түсіндіріледі. Спортпен айналысудан рахаттану сезімі мен қызығушылыққа негізделген мотивация  келешекте жоғарғы жетістіктерде мотивациялық бөлікті құрайды. Спорттық мотивация құрамында келесі маңызды мотивтер ажыратылады: жетістік мотивтері, күрес мотивтері, қарым-қатынас мотивтері, өзін-өзі жетілдіру мотивтері, мадақтау мотивтері.</a:t>
            </a:r>
            <a:endParaRPr lang="ru-RU" dirty="0">
              <a:latin typeface="Times New Roman" panose="02020603050405020304" pitchFamily="18" charset="0"/>
              <a:cs typeface="Times New Roman" panose="02020603050405020304" pitchFamily="18" charset="0"/>
            </a:endParaRPr>
          </a:p>
          <a:p>
            <a:pPr marL="45720" indent="0">
              <a:buNone/>
            </a:pPr>
            <a:endParaRPr lang="ru-RU" dirty="0"/>
          </a:p>
        </p:txBody>
      </p:sp>
    </p:spTree>
    <p:extLst>
      <p:ext uri="{BB962C8B-B14F-4D97-AF65-F5344CB8AC3E}">
        <p14:creationId xmlns:p14="http://schemas.microsoft.com/office/powerpoint/2010/main" val="3622498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971600" y="731520"/>
            <a:ext cx="7488832" cy="4137640"/>
          </a:xfrm>
        </p:spPr>
        <p:txBody>
          <a:bodyPr>
            <a:normAutofit/>
          </a:bodyPr>
          <a:lstStyle/>
          <a:p>
            <a:r>
              <a:rPr lang="kk-KZ" dirty="0">
                <a:latin typeface="Times New Roman" panose="02020603050405020304" pitchFamily="18" charset="0"/>
                <a:cs typeface="Times New Roman" panose="02020603050405020304" pitchFamily="18" charset="0"/>
              </a:rPr>
              <a:t>Балалар-бозбалалар олимпиадалық резерв мектебінде (Ресей) бапкер мен психолог бірлесе отырып спортшылардың мотивациясына белсенді әсер етудің 9 қағидасын ұсынған. Іс-жүзінде олардың атқарылуы келесі түрде жүрді. (1 кестеде берілген). </a:t>
            </a:r>
            <a:endParaRPr lang="ru-RU" dirty="0">
              <a:latin typeface="Times New Roman" panose="02020603050405020304" pitchFamily="18" charset="0"/>
              <a:cs typeface="Times New Roman" panose="02020603050405020304" pitchFamily="18" charset="0"/>
            </a:endParaRPr>
          </a:p>
          <a:p>
            <a:endParaRPr lang="kk-KZ" b="1" dirty="0" smtClean="0">
              <a:latin typeface="Times New Roman" panose="02020603050405020304" pitchFamily="18" charset="0"/>
              <a:cs typeface="Times New Roman" panose="02020603050405020304" pitchFamily="18" charset="0"/>
            </a:endParaRPr>
          </a:p>
          <a:p>
            <a:endParaRPr lang="kk-KZ" b="1" dirty="0">
              <a:latin typeface="Times New Roman" panose="02020603050405020304" pitchFamily="18" charset="0"/>
              <a:cs typeface="Times New Roman" panose="02020603050405020304" pitchFamily="18" charset="0"/>
            </a:endParaRPr>
          </a:p>
          <a:p>
            <a:r>
              <a:rPr lang="kk-KZ" b="1" dirty="0" smtClean="0">
                <a:latin typeface="Times New Roman" panose="02020603050405020304" pitchFamily="18" charset="0"/>
                <a:cs typeface="Times New Roman" panose="02020603050405020304" pitchFamily="18" charset="0"/>
              </a:rPr>
              <a:t>Кесте </a:t>
            </a:r>
            <a:r>
              <a:rPr lang="kk-KZ" b="1" dirty="0">
                <a:latin typeface="Times New Roman" panose="02020603050405020304" pitchFamily="18" charset="0"/>
                <a:cs typeface="Times New Roman" panose="02020603050405020304" pitchFamily="18" charset="0"/>
              </a:rPr>
              <a:t>1.  Балалар-бозбалалар олимпиадалық резерв мектебінде спортпен айналысудан қанағаттану мотивын қалыптастыру бойынша психолог пен бапкердің бірлескен жұмысы</a:t>
            </a:r>
            <a:endParaRPr lang="ru-RU" dirty="0">
              <a:latin typeface="Times New Roman" panose="02020603050405020304" pitchFamily="18" charset="0"/>
              <a:cs typeface="Times New Roman" panose="02020603050405020304" pitchFamily="18" charset="0"/>
            </a:endParaRPr>
          </a:p>
          <a:p>
            <a:pPr marL="45720" indent="0">
              <a:buNone/>
            </a:pPr>
            <a:endParaRPr lang="ru-RU" dirty="0"/>
          </a:p>
          <a:p>
            <a:pPr marL="45720" indent="0">
              <a:buNone/>
            </a:pPr>
            <a:endParaRPr lang="ru-RU" dirty="0"/>
          </a:p>
        </p:txBody>
      </p:sp>
    </p:spTree>
    <p:extLst>
      <p:ext uri="{BB962C8B-B14F-4D97-AF65-F5344CB8AC3E}">
        <p14:creationId xmlns:p14="http://schemas.microsoft.com/office/powerpoint/2010/main" val="36824825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sz="quarter" idx="13"/>
            <p:extLst>
              <p:ext uri="{D42A27DB-BD31-4B8C-83A1-F6EECF244321}">
                <p14:modId xmlns:p14="http://schemas.microsoft.com/office/powerpoint/2010/main" val="3161574183"/>
              </p:ext>
            </p:extLst>
          </p:nvPr>
        </p:nvGraphicFramePr>
        <p:xfrm>
          <a:off x="1043607" y="116632"/>
          <a:ext cx="7488831" cy="6300699"/>
        </p:xfrm>
        <a:graphic>
          <a:graphicData uri="http://schemas.openxmlformats.org/drawingml/2006/table">
            <a:tbl>
              <a:tblPr firstRow="1" firstCol="1" lastRow="1" lastCol="1" bandRow="1" bandCol="1">
                <a:tableStyleId>{5C22544A-7EE6-4342-B048-85BDC9FD1C3A}</a:tableStyleId>
              </a:tblPr>
              <a:tblGrid>
                <a:gridCol w="1976311"/>
                <a:gridCol w="1653770"/>
                <a:gridCol w="2681790"/>
                <a:gridCol w="1176960"/>
              </a:tblGrid>
              <a:tr h="232026">
                <a:tc>
                  <a:txBody>
                    <a:bodyPr/>
                    <a:lstStyle/>
                    <a:p>
                      <a:pPr algn="just">
                        <a:spcAft>
                          <a:spcPts val="0"/>
                        </a:spcAft>
                        <a:tabLst>
                          <a:tab pos="2969895" algn="ctr"/>
                          <a:tab pos="5940425" algn="r"/>
                        </a:tabLst>
                      </a:pPr>
                      <a:r>
                        <a:rPr lang="ru-RU" sz="700">
                          <a:effectLst/>
                        </a:rPr>
                        <a:t>№ </a:t>
                      </a:r>
                      <a:r>
                        <a:rPr lang="kk-KZ" sz="700">
                          <a:effectLst/>
                        </a:rPr>
                        <a:t>б</a:t>
                      </a:r>
                      <a:r>
                        <a:rPr lang="ru-RU" sz="700">
                          <a:effectLst/>
                        </a:rPr>
                        <a:t>/</a:t>
                      </a:r>
                      <a:r>
                        <a:rPr lang="kk-KZ" sz="700">
                          <a:effectLst/>
                        </a:rPr>
                        <a:t>б</a:t>
                      </a:r>
                      <a:endParaRPr lang="ru-RU" sz="600">
                        <a:effectLst/>
                        <a:latin typeface="Times New Roman"/>
                        <a:ea typeface="Times New Roman"/>
                      </a:endParaRPr>
                    </a:p>
                  </a:txBody>
                  <a:tcPr marL="40228" marR="40228" marT="0" marB="0"/>
                </a:tc>
                <a:tc>
                  <a:txBody>
                    <a:bodyPr/>
                    <a:lstStyle/>
                    <a:p>
                      <a:pPr algn="ctr">
                        <a:spcAft>
                          <a:spcPts val="0"/>
                        </a:spcAft>
                        <a:tabLst>
                          <a:tab pos="2969895" algn="ctr"/>
                          <a:tab pos="5940425" algn="r"/>
                        </a:tabLst>
                      </a:pPr>
                      <a:r>
                        <a:rPr lang="kk-KZ" sz="700">
                          <a:effectLst/>
                        </a:rPr>
                        <a:t>Жұмыстың мақсаты мен бағыты</a:t>
                      </a:r>
                      <a:endParaRPr lang="ru-RU" sz="600">
                        <a:effectLst/>
                        <a:latin typeface="Times New Roman"/>
                        <a:ea typeface="Times New Roman"/>
                      </a:endParaRPr>
                    </a:p>
                  </a:txBody>
                  <a:tcPr marL="40228" marR="40228" marT="0" marB="0"/>
                </a:tc>
                <a:tc>
                  <a:txBody>
                    <a:bodyPr/>
                    <a:lstStyle/>
                    <a:p>
                      <a:pPr algn="ctr">
                        <a:spcAft>
                          <a:spcPts val="0"/>
                        </a:spcAft>
                        <a:tabLst>
                          <a:tab pos="2969895" algn="ctr"/>
                          <a:tab pos="5940425" algn="r"/>
                        </a:tabLst>
                      </a:pPr>
                      <a:r>
                        <a:rPr lang="kk-KZ" sz="700">
                          <a:effectLst/>
                        </a:rPr>
                        <a:t>Жұмыс формалары</a:t>
                      </a:r>
                      <a:endParaRPr lang="ru-RU" sz="600">
                        <a:effectLst/>
                        <a:latin typeface="Times New Roman"/>
                        <a:ea typeface="Times New Roman"/>
                      </a:endParaRPr>
                    </a:p>
                  </a:txBody>
                  <a:tcPr marL="40228" marR="40228" marT="0" marB="0"/>
                </a:tc>
                <a:tc>
                  <a:txBody>
                    <a:bodyPr/>
                    <a:lstStyle/>
                    <a:p>
                      <a:pPr algn="just">
                        <a:spcAft>
                          <a:spcPts val="0"/>
                        </a:spcAft>
                        <a:tabLst>
                          <a:tab pos="2969895" algn="ctr"/>
                          <a:tab pos="5940425" algn="r"/>
                        </a:tabLst>
                      </a:pPr>
                      <a:r>
                        <a:rPr lang="kk-KZ" sz="700">
                          <a:effectLst/>
                        </a:rPr>
                        <a:t>Жұмыстың мазмұны</a:t>
                      </a:r>
                      <a:endParaRPr lang="ru-RU" sz="600">
                        <a:effectLst/>
                        <a:latin typeface="Times New Roman"/>
                        <a:ea typeface="Times New Roman"/>
                      </a:endParaRPr>
                    </a:p>
                  </a:txBody>
                  <a:tcPr marL="40228" marR="40228" marT="0" marB="0"/>
                </a:tc>
              </a:tr>
              <a:tr h="696077">
                <a:tc>
                  <a:txBody>
                    <a:bodyPr/>
                    <a:lstStyle/>
                    <a:p>
                      <a:pPr algn="just">
                        <a:spcAft>
                          <a:spcPts val="0"/>
                        </a:spcAft>
                        <a:tabLst>
                          <a:tab pos="2969895" algn="ctr"/>
                          <a:tab pos="5940425" algn="r"/>
                        </a:tabLst>
                      </a:pPr>
                      <a:r>
                        <a:rPr lang="ru-RU" sz="700">
                          <a:effectLst/>
                        </a:rPr>
                        <a:t>1</a:t>
                      </a:r>
                      <a:endParaRPr lang="ru-RU" sz="600">
                        <a:effectLst/>
                        <a:latin typeface="Times New Roman"/>
                        <a:ea typeface="Times New Roman"/>
                      </a:endParaRPr>
                    </a:p>
                  </a:txBody>
                  <a:tcPr marL="40228" marR="40228" marT="0" marB="0"/>
                </a:tc>
                <a:tc>
                  <a:txBody>
                    <a:bodyPr/>
                    <a:lstStyle/>
                    <a:p>
                      <a:pPr algn="just">
                        <a:spcAft>
                          <a:spcPts val="0"/>
                        </a:spcAft>
                        <a:tabLst>
                          <a:tab pos="2969895" algn="ctr"/>
                          <a:tab pos="5940425" algn="r"/>
                        </a:tabLst>
                      </a:pPr>
                      <a:r>
                        <a:rPr lang="kk-KZ" sz="700">
                          <a:effectLst/>
                        </a:rPr>
                        <a:t>Ата-аналардың өз баласының спортық өміріне белсенді қатысуы, олардың балаға жағымды әсерін күшейту.</a:t>
                      </a:r>
                      <a:endParaRPr lang="ru-RU" sz="600">
                        <a:effectLst/>
                        <a:latin typeface="Times New Roman"/>
                        <a:ea typeface="Times New Roman"/>
                      </a:endParaRPr>
                    </a:p>
                  </a:txBody>
                  <a:tcPr marL="40228" marR="40228" marT="0" marB="0"/>
                </a:tc>
                <a:tc>
                  <a:txBody>
                    <a:bodyPr/>
                    <a:lstStyle/>
                    <a:p>
                      <a:pPr algn="just">
                        <a:spcAft>
                          <a:spcPts val="0"/>
                        </a:spcAft>
                        <a:tabLst>
                          <a:tab pos="2969895" algn="ctr"/>
                          <a:tab pos="5940425" algn="r"/>
                        </a:tabLst>
                      </a:pPr>
                      <a:r>
                        <a:rPr lang="kk-KZ" sz="700">
                          <a:effectLst/>
                        </a:rPr>
                        <a:t>Ата-аналармен өзара әрекеттестік (жеке кеңес берулер, теориялық және тәжірибелік семинарлар)</a:t>
                      </a:r>
                      <a:endParaRPr lang="ru-RU" sz="600">
                        <a:effectLst/>
                      </a:endParaRPr>
                    </a:p>
                    <a:p>
                      <a:pPr algn="just">
                        <a:spcAft>
                          <a:spcPts val="0"/>
                        </a:spcAft>
                        <a:tabLst>
                          <a:tab pos="2969895" algn="ctr"/>
                          <a:tab pos="5940425" algn="r"/>
                        </a:tabLst>
                      </a:pPr>
                      <a:r>
                        <a:rPr lang="ru-RU" sz="700">
                          <a:effectLst/>
                        </a:rPr>
                        <a:t> </a:t>
                      </a:r>
                      <a:endParaRPr lang="ru-RU" sz="600">
                        <a:effectLst/>
                        <a:latin typeface="Times New Roman"/>
                        <a:ea typeface="Times New Roman"/>
                      </a:endParaRPr>
                    </a:p>
                  </a:txBody>
                  <a:tcPr marL="40228" marR="40228" marT="0" marB="0"/>
                </a:tc>
                <a:tc>
                  <a:txBody>
                    <a:bodyPr/>
                    <a:lstStyle/>
                    <a:p>
                      <a:pPr algn="just">
                        <a:spcAft>
                          <a:spcPts val="0"/>
                        </a:spcAft>
                        <a:tabLst>
                          <a:tab pos="2969895" algn="ctr"/>
                          <a:tab pos="5940425" algn="r"/>
                        </a:tabLst>
                      </a:pPr>
                      <a:r>
                        <a:rPr lang="kk-KZ" sz="700">
                          <a:effectLst/>
                        </a:rPr>
                        <a:t>Спорт әрекетінің  түрлі тақырыптағы өзекті мәселелері мен сұрақтары</a:t>
                      </a:r>
                      <a:endParaRPr lang="ru-RU" sz="600">
                        <a:effectLst/>
                      </a:endParaRPr>
                    </a:p>
                    <a:p>
                      <a:pPr algn="just">
                        <a:spcAft>
                          <a:spcPts val="0"/>
                        </a:spcAft>
                        <a:tabLst>
                          <a:tab pos="2969895" algn="ctr"/>
                          <a:tab pos="5940425" algn="r"/>
                        </a:tabLst>
                      </a:pPr>
                      <a:r>
                        <a:rPr lang="ru-RU" sz="700">
                          <a:effectLst/>
                        </a:rPr>
                        <a:t> </a:t>
                      </a:r>
                      <a:endParaRPr lang="ru-RU" sz="600">
                        <a:effectLst/>
                        <a:latin typeface="Times New Roman"/>
                        <a:ea typeface="Times New Roman"/>
                      </a:endParaRPr>
                    </a:p>
                  </a:txBody>
                  <a:tcPr marL="40228" marR="40228" marT="0" marB="0"/>
                </a:tc>
              </a:tr>
              <a:tr h="1044116">
                <a:tc>
                  <a:txBody>
                    <a:bodyPr/>
                    <a:lstStyle/>
                    <a:p>
                      <a:pPr algn="just">
                        <a:spcAft>
                          <a:spcPts val="0"/>
                        </a:spcAft>
                        <a:tabLst>
                          <a:tab pos="2969895" algn="ctr"/>
                          <a:tab pos="5940425" algn="r"/>
                        </a:tabLst>
                      </a:pPr>
                      <a:r>
                        <a:rPr lang="ru-RU" sz="700">
                          <a:effectLst/>
                        </a:rPr>
                        <a:t>2</a:t>
                      </a:r>
                      <a:endParaRPr lang="ru-RU" sz="600">
                        <a:effectLst/>
                        <a:latin typeface="Times New Roman"/>
                        <a:ea typeface="Times New Roman"/>
                      </a:endParaRPr>
                    </a:p>
                  </a:txBody>
                  <a:tcPr marL="40228" marR="40228" marT="0" marB="0"/>
                </a:tc>
                <a:tc>
                  <a:txBody>
                    <a:bodyPr/>
                    <a:lstStyle/>
                    <a:p>
                      <a:pPr algn="just">
                        <a:spcAft>
                          <a:spcPts val="0"/>
                        </a:spcAft>
                        <a:tabLst>
                          <a:tab pos="2969895" algn="ctr"/>
                          <a:tab pos="5940425" algn="r"/>
                        </a:tabLst>
                      </a:pPr>
                      <a:r>
                        <a:rPr lang="kk-KZ" sz="700">
                          <a:effectLst/>
                        </a:rPr>
                        <a:t>Өз бетінше таңдау жасаудан, қойылған мақсаттарға жету үшін ішкі және сыртқы ресурстарды ұйымдастырудан қанағаттану.</a:t>
                      </a:r>
                      <a:endParaRPr lang="ru-RU" sz="600">
                        <a:effectLst/>
                      </a:endParaRPr>
                    </a:p>
                    <a:p>
                      <a:pPr algn="just">
                        <a:spcAft>
                          <a:spcPts val="0"/>
                        </a:spcAft>
                        <a:tabLst>
                          <a:tab pos="2969895" algn="ctr"/>
                          <a:tab pos="5940425" algn="r"/>
                        </a:tabLst>
                      </a:pPr>
                      <a:r>
                        <a:rPr lang="ru-RU" sz="700">
                          <a:effectLst/>
                        </a:rPr>
                        <a:t> </a:t>
                      </a:r>
                      <a:endParaRPr lang="ru-RU" sz="600">
                        <a:effectLst/>
                        <a:latin typeface="Times New Roman"/>
                        <a:ea typeface="Times New Roman"/>
                      </a:endParaRPr>
                    </a:p>
                  </a:txBody>
                  <a:tcPr marL="40228" marR="40228" marT="0" marB="0"/>
                </a:tc>
                <a:tc>
                  <a:txBody>
                    <a:bodyPr/>
                    <a:lstStyle/>
                    <a:p>
                      <a:pPr algn="just">
                        <a:spcAft>
                          <a:spcPts val="0"/>
                        </a:spcAft>
                        <a:tabLst>
                          <a:tab pos="2969895" algn="ctr"/>
                          <a:tab pos="5940425" algn="r"/>
                        </a:tabLst>
                      </a:pPr>
                      <a:r>
                        <a:rPr lang="kk-KZ" sz="700">
                          <a:effectLst/>
                        </a:rPr>
                        <a:t>«Мен болашақта неге қол жеткізгім келеді?», «Мен не үшін дзюдомен айналысамын?», «Достық деген не?», «Мен қалай ойланамын?» т.б. тақырыптарға шығарма жазу. Өзінің физикалық және психикалық күйін жыл бойы талдау, күнделік жазу, бапкер және психологпен талқылау.</a:t>
                      </a:r>
                      <a:endParaRPr lang="ru-RU" sz="600">
                        <a:effectLst/>
                      </a:endParaRPr>
                    </a:p>
                    <a:p>
                      <a:pPr algn="just">
                        <a:spcAft>
                          <a:spcPts val="0"/>
                        </a:spcAft>
                        <a:tabLst>
                          <a:tab pos="2969895" algn="ctr"/>
                          <a:tab pos="5940425" algn="r"/>
                        </a:tabLst>
                      </a:pPr>
                      <a:r>
                        <a:rPr lang="kk-KZ" sz="700">
                          <a:effectLst/>
                        </a:rPr>
                        <a:t> </a:t>
                      </a:r>
                      <a:endParaRPr lang="ru-RU" sz="600">
                        <a:effectLst/>
                        <a:latin typeface="Times New Roman"/>
                        <a:ea typeface="Times New Roman"/>
                      </a:endParaRPr>
                    </a:p>
                  </a:txBody>
                  <a:tcPr marL="40228" marR="40228" marT="0" marB="0"/>
                </a:tc>
                <a:tc>
                  <a:txBody>
                    <a:bodyPr/>
                    <a:lstStyle/>
                    <a:p>
                      <a:pPr algn="just">
                        <a:spcAft>
                          <a:spcPts val="0"/>
                        </a:spcAft>
                        <a:tabLst>
                          <a:tab pos="2969895" algn="ctr"/>
                          <a:tab pos="5940425" algn="r"/>
                        </a:tabLst>
                      </a:pPr>
                      <a:r>
                        <a:rPr lang="kk-KZ" sz="700">
                          <a:effectLst/>
                        </a:rPr>
                        <a:t>Спортшылардың ішкі белсенділігін туындату</a:t>
                      </a:r>
                      <a:endParaRPr lang="ru-RU" sz="600">
                        <a:effectLst/>
                        <a:latin typeface="Times New Roman"/>
                        <a:ea typeface="Times New Roman"/>
                      </a:endParaRPr>
                    </a:p>
                  </a:txBody>
                  <a:tcPr marL="40228" marR="40228" marT="0" marB="0"/>
                </a:tc>
              </a:tr>
              <a:tr h="692077">
                <a:tc>
                  <a:txBody>
                    <a:bodyPr/>
                    <a:lstStyle/>
                    <a:p>
                      <a:pPr algn="just">
                        <a:spcAft>
                          <a:spcPts val="0"/>
                        </a:spcAft>
                        <a:tabLst>
                          <a:tab pos="2969895" algn="ctr"/>
                          <a:tab pos="5940425" algn="r"/>
                        </a:tabLst>
                      </a:pPr>
                      <a:r>
                        <a:rPr lang="ru-RU" sz="700">
                          <a:effectLst/>
                        </a:rPr>
                        <a:t>3</a:t>
                      </a:r>
                      <a:endParaRPr lang="ru-RU" sz="600">
                        <a:effectLst/>
                        <a:latin typeface="Times New Roman"/>
                        <a:ea typeface="Times New Roman"/>
                      </a:endParaRPr>
                    </a:p>
                  </a:txBody>
                  <a:tcPr marL="40228" marR="40228" marT="0" marB="0"/>
                </a:tc>
                <a:tc>
                  <a:txBody>
                    <a:bodyPr/>
                    <a:lstStyle/>
                    <a:p>
                      <a:pPr algn="just">
                        <a:spcAft>
                          <a:spcPts val="0"/>
                        </a:spcAft>
                        <a:tabLst>
                          <a:tab pos="2969895" algn="ctr"/>
                          <a:tab pos="5940425" algn="r"/>
                        </a:tabLst>
                      </a:pPr>
                      <a:r>
                        <a:rPr lang="kk-KZ" sz="700">
                          <a:effectLst/>
                        </a:rPr>
                        <a:t>Өзіне деген сенімділікті қалыптастыру</a:t>
                      </a:r>
                      <a:endParaRPr lang="ru-RU" sz="600">
                        <a:effectLst/>
                        <a:latin typeface="Times New Roman"/>
                        <a:ea typeface="Times New Roman"/>
                      </a:endParaRPr>
                    </a:p>
                  </a:txBody>
                  <a:tcPr marL="40228" marR="40228" marT="0" marB="0"/>
                </a:tc>
                <a:tc>
                  <a:txBody>
                    <a:bodyPr/>
                    <a:lstStyle/>
                    <a:p>
                      <a:pPr algn="just">
                        <a:spcAft>
                          <a:spcPts val="0"/>
                        </a:spcAft>
                        <a:tabLst>
                          <a:tab pos="2969895" algn="ctr"/>
                          <a:tab pos="5940425" algn="r"/>
                        </a:tabLst>
                      </a:pPr>
                      <a:r>
                        <a:rPr lang="ru-RU" sz="700">
                          <a:effectLst/>
                        </a:rPr>
                        <a:t>Стенд</a:t>
                      </a:r>
                      <a:r>
                        <a:rPr lang="kk-KZ" sz="700">
                          <a:effectLst/>
                        </a:rPr>
                        <a:t>тер</a:t>
                      </a:r>
                      <a:r>
                        <a:rPr lang="ru-RU" sz="700">
                          <a:effectLst/>
                        </a:rPr>
                        <a:t>, </a:t>
                      </a:r>
                      <a:r>
                        <a:rPr lang="kk-KZ" sz="700">
                          <a:effectLst/>
                        </a:rPr>
                        <a:t>құттықтаулар</a:t>
                      </a:r>
                      <a:r>
                        <a:rPr lang="ru-RU" sz="700">
                          <a:effectLst/>
                        </a:rPr>
                        <a:t> </a:t>
                      </a:r>
                      <a:endParaRPr lang="ru-RU" sz="600">
                        <a:effectLst/>
                      </a:endParaRPr>
                    </a:p>
                    <a:p>
                      <a:pPr algn="just">
                        <a:spcAft>
                          <a:spcPts val="0"/>
                        </a:spcAft>
                        <a:tabLst>
                          <a:tab pos="2969895" algn="ctr"/>
                          <a:tab pos="5940425" algn="r"/>
                        </a:tabLst>
                      </a:pPr>
                      <a:r>
                        <a:rPr lang="ru-RU" sz="700">
                          <a:effectLst/>
                        </a:rPr>
                        <a:t> </a:t>
                      </a:r>
                      <a:endParaRPr lang="ru-RU" sz="600">
                        <a:effectLst/>
                      </a:endParaRPr>
                    </a:p>
                    <a:p>
                      <a:pPr algn="just">
                        <a:spcAft>
                          <a:spcPts val="0"/>
                        </a:spcAft>
                        <a:tabLst>
                          <a:tab pos="2969895" algn="ctr"/>
                          <a:tab pos="5940425" algn="r"/>
                        </a:tabLst>
                      </a:pPr>
                      <a:r>
                        <a:rPr lang="kk-KZ" sz="700">
                          <a:effectLst/>
                        </a:rPr>
                        <a:t>Төрешілік ету тәжірибесі</a:t>
                      </a:r>
                      <a:endParaRPr lang="ru-RU" sz="600">
                        <a:effectLst/>
                        <a:latin typeface="Times New Roman"/>
                        <a:ea typeface="Times New Roman"/>
                      </a:endParaRPr>
                    </a:p>
                  </a:txBody>
                  <a:tcPr marL="40228" marR="40228" marT="0" marB="0"/>
                </a:tc>
                <a:tc>
                  <a:txBody>
                    <a:bodyPr/>
                    <a:lstStyle/>
                    <a:p>
                      <a:pPr algn="just">
                        <a:spcAft>
                          <a:spcPts val="0"/>
                        </a:spcAft>
                        <a:tabLst>
                          <a:tab pos="2969895" algn="ctr"/>
                          <a:tab pos="5940425" algn="r"/>
                        </a:tabLst>
                      </a:pPr>
                      <a:r>
                        <a:rPr lang="kk-KZ" sz="700">
                          <a:effectLst/>
                        </a:rPr>
                        <a:t>Тіпті шағын жеңістер аталып өтеді</a:t>
                      </a:r>
                      <a:endParaRPr lang="ru-RU" sz="600">
                        <a:effectLst/>
                      </a:endParaRPr>
                    </a:p>
                    <a:p>
                      <a:pPr algn="just">
                        <a:spcAft>
                          <a:spcPts val="0"/>
                        </a:spcAft>
                        <a:tabLst>
                          <a:tab pos="2969895" algn="ctr"/>
                          <a:tab pos="5940425" algn="r"/>
                        </a:tabLst>
                      </a:pPr>
                      <a:r>
                        <a:rPr lang="kk-KZ" sz="700">
                          <a:effectLst/>
                        </a:rPr>
                        <a:t>Ережелерді білу сенімділікті жоғарылатады</a:t>
                      </a:r>
                      <a:endParaRPr lang="ru-RU" sz="600">
                        <a:effectLst/>
                      </a:endParaRPr>
                    </a:p>
                    <a:p>
                      <a:pPr algn="just">
                        <a:spcAft>
                          <a:spcPts val="0"/>
                        </a:spcAft>
                        <a:tabLst>
                          <a:tab pos="2969895" algn="ctr"/>
                          <a:tab pos="5940425" algn="r"/>
                        </a:tabLst>
                      </a:pPr>
                      <a:r>
                        <a:rPr lang="kk-KZ" sz="700">
                          <a:effectLst/>
                        </a:rPr>
                        <a:t> </a:t>
                      </a:r>
                      <a:endParaRPr lang="ru-RU" sz="600">
                        <a:effectLst/>
                        <a:latin typeface="Times New Roman"/>
                        <a:ea typeface="Times New Roman"/>
                      </a:endParaRPr>
                    </a:p>
                  </a:txBody>
                  <a:tcPr marL="40228" marR="40228" marT="0" marB="0"/>
                </a:tc>
              </a:tr>
              <a:tr h="504056">
                <a:tc>
                  <a:txBody>
                    <a:bodyPr/>
                    <a:lstStyle/>
                    <a:p>
                      <a:pPr algn="just">
                        <a:spcAft>
                          <a:spcPts val="0"/>
                        </a:spcAft>
                        <a:tabLst>
                          <a:tab pos="2969895" algn="ctr"/>
                          <a:tab pos="5940425" algn="r"/>
                        </a:tabLst>
                      </a:pPr>
                      <a:r>
                        <a:rPr lang="ru-RU" sz="700">
                          <a:effectLst/>
                        </a:rPr>
                        <a:t>4</a:t>
                      </a:r>
                      <a:endParaRPr lang="ru-RU" sz="600">
                        <a:effectLst/>
                        <a:latin typeface="Times New Roman"/>
                        <a:ea typeface="Times New Roman"/>
                      </a:endParaRPr>
                    </a:p>
                  </a:txBody>
                  <a:tcPr marL="40228" marR="40228" marT="0" marB="0"/>
                </a:tc>
                <a:tc>
                  <a:txBody>
                    <a:bodyPr/>
                    <a:lstStyle/>
                    <a:p>
                      <a:pPr algn="just">
                        <a:spcAft>
                          <a:spcPts val="0"/>
                        </a:spcAft>
                        <a:tabLst>
                          <a:tab pos="2969895" algn="ctr"/>
                          <a:tab pos="5940425" algn="r"/>
                        </a:tabLst>
                      </a:pPr>
                      <a:r>
                        <a:rPr lang="kk-KZ" sz="700">
                          <a:effectLst/>
                        </a:rPr>
                        <a:t>Спорттағы жарыстардан қанағаттану</a:t>
                      </a:r>
                      <a:endParaRPr lang="ru-RU" sz="600">
                        <a:effectLst/>
                      </a:endParaRPr>
                    </a:p>
                    <a:p>
                      <a:pPr algn="just">
                        <a:spcAft>
                          <a:spcPts val="0"/>
                        </a:spcAft>
                        <a:tabLst>
                          <a:tab pos="2969895" algn="ctr"/>
                          <a:tab pos="5940425" algn="r"/>
                        </a:tabLst>
                      </a:pPr>
                      <a:r>
                        <a:rPr lang="ru-RU" sz="700">
                          <a:effectLst/>
                        </a:rPr>
                        <a:t> </a:t>
                      </a:r>
                      <a:endParaRPr lang="ru-RU" sz="600">
                        <a:effectLst/>
                        <a:latin typeface="Times New Roman"/>
                        <a:ea typeface="Times New Roman"/>
                      </a:endParaRPr>
                    </a:p>
                  </a:txBody>
                  <a:tcPr marL="40228" marR="40228" marT="0" marB="0"/>
                </a:tc>
                <a:tc>
                  <a:txBody>
                    <a:bodyPr/>
                    <a:lstStyle/>
                    <a:p>
                      <a:pPr algn="just">
                        <a:spcAft>
                          <a:spcPts val="0"/>
                        </a:spcAft>
                        <a:tabLst>
                          <a:tab pos="2969895" algn="ctr"/>
                          <a:tab pos="5940425" algn="r"/>
                        </a:tabLst>
                      </a:pPr>
                      <a:r>
                        <a:rPr lang="kk-KZ" sz="700">
                          <a:effectLst/>
                        </a:rPr>
                        <a:t>Ойындар, эстафеталар, «Кім күштірек, тезірек, дәлірек?» жаттығулары</a:t>
                      </a:r>
                      <a:endParaRPr lang="ru-RU" sz="600">
                        <a:effectLst/>
                      </a:endParaRPr>
                    </a:p>
                    <a:p>
                      <a:pPr algn="just">
                        <a:spcAft>
                          <a:spcPts val="0"/>
                        </a:spcAft>
                        <a:tabLst>
                          <a:tab pos="2969895" algn="ctr"/>
                          <a:tab pos="5940425" algn="r"/>
                        </a:tabLst>
                      </a:pPr>
                      <a:r>
                        <a:rPr lang="ru-RU" sz="700">
                          <a:effectLst/>
                        </a:rPr>
                        <a:t> </a:t>
                      </a:r>
                      <a:endParaRPr lang="ru-RU" sz="600">
                        <a:effectLst/>
                        <a:latin typeface="Times New Roman"/>
                        <a:ea typeface="Times New Roman"/>
                      </a:endParaRPr>
                    </a:p>
                  </a:txBody>
                  <a:tcPr marL="40228" marR="40228" marT="0" marB="0"/>
                </a:tc>
                <a:tc>
                  <a:txBody>
                    <a:bodyPr/>
                    <a:lstStyle/>
                    <a:p>
                      <a:pPr algn="just">
                        <a:spcAft>
                          <a:spcPts val="0"/>
                        </a:spcAft>
                        <a:tabLst>
                          <a:tab pos="2969895" algn="ctr"/>
                          <a:tab pos="5940425" algn="r"/>
                        </a:tabLst>
                      </a:pPr>
                      <a:r>
                        <a:rPr lang="kk-KZ" sz="700" dirty="0">
                          <a:effectLst/>
                        </a:rPr>
                        <a:t>Спорпен айналысу үшін қажетті мотивті қалыптастыру</a:t>
                      </a:r>
                      <a:endParaRPr lang="ru-RU" sz="600" dirty="0">
                        <a:effectLst/>
                      </a:endParaRPr>
                    </a:p>
                    <a:p>
                      <a:pPr algn="just">
                        <a:spcAft>
                          <a:spcPts val="0"/>
                        </a:spcAft>
                        <a:tabLst>
                          <a:tab pos="2969895" algn="ctr"/>
                          <a:tab pos="5940425" algn="r"/>
                        </a:tabLst>
                      </a:pPr>
                      <a:r>
                        <a:rPr lang="ru-RU" sz="700" dirty="0">
                          <a:effectLst/>
                        </a:rPr>
                        <a:t> </a:t>
                      </a:r>
                      <a:endParaRPr lang="ru-RU" sz="600" dirty="0">
                        <a:effectLst/>
                        <a:latin typeface="Times New Roman"/>
                        <a:ea typeface="Times New Roman"/>
                      </a:endParaRPr>
                    </a:p>
                  </a:txBody>
                  <a:tcPr marL="40228" marR="40228" marT="0" marB="0"/>
                </a:tc>
              </a:tr>
              <a:tr h="812091">
                <a:tc>
                  <a:txBody>
                    <a:bodyPr/>
                    <a:lstStyle/>
                    <a:p>
                      <a:pPr algn="just">
                        <a:spcAft>
                          <a:spcPts val="0"/>
                        </a:spcAft>
                        <a:tabLst>
                          <a:tab pos="2969895" algn="ctr"/>
                          <a:tab pos="5940425" algn="r"/>
                        </a:tabLst>
                      </a:pPr>
                      <a:r>
                        <a:rPr lang="ru-RU" sz="700">
                          <a:effectLst/>
                        </a:rPr>
                        <a:t>5</a:t>
                      </a:r>
                      <a:endParaRPr lang="ru-RU" sz="600">
                        <a:effectLst/>
                        <a:latin typeface="Times New Roman"/>
                        <a:ea typeface="Times New Roman"/>
                      </a:endParaRPr>
                    </a:p>
                  </a:txBody>
                  <a:tcPr marL="40228" marR="40228" marT="0" marB="0"/>
                </a:tc>
                <a:tc>
                  <a:txBody>
                    <a:bodyPr/>
                    <a:lstStyle/>
                    <a:p>
                      <a:pPr algn="just">
                        <a:spcAft>
                          <a:spcPts val="0"/>
                        </a:spcAft>
                        <a:tabLst>
                          <a:tab pos="2969895" algn="ctr"/>
                          <a:tab pos="5940425" algn="r"/>
                        </a:tabLst>
                      </a:pPr>
                      <a:r>
                        <a:rPr lang="kk-KZ" sz="700">
                          <a:effectLst/>
                        </a:rPr>
                        <a:t>Жеке мансап жоспарларын құру</a:t>
                      </a:r>
                      <a:endParaRPr lang="ru-RU" sz="600">
                        <a:effectLst/>
                      </a:endParaRPr>
                    </a:p>
                    <a:p>
                      <a:pPr algn="just">
                        <a:spcAft>
                          <a:spcPts val="0"/>
                        </a:spcAft>
                        <a:tabLst>
                          <a:tab pos="2969895" algn="ctr"/>
                          <a:tab pos="5940425" algn="r"/>
                        </a:tabLst>
                      </a:pPr>
                      <a:r>
                        <a:rPr lang="ru-RU" sz="700">
                          <a:effectLst/>
                        </a:rPr>
                        <a:t> </a:t>
                      </a:r>
                      <a:endParaRPr lang="ru-RU" sz="600">
                        <a:effectLst/>
                        <a:latin typeface="Times New Roman"/>
                        <a:ea typeface="Times New Roman"/>
                      </a:endParaRPr>
                    </a:p>
                  </a:txBody>
                  <a:tcPr marL="40228" marR="40228" marT="0" marB="0"/>
                </a:tc>
                <a:tc>
                  <a:txBody>
                    <a:bodyPr/>
                    <a:lstStyle/>
                    <a:p>
                      <a:pPr algn="just">
                        <a:spcAft>
                          <a:spcPts val="0"/>
                        </a:spcAft>
                        <a:tabLst>
                          <a:tab pos="2969895" algn="ctr"/>
                          <a:tab pos="5940425" algn="r"/>
                        </a:tabLst>
                      </a:pPr>
                      <a:r>
                        <a:rPr lang="kk-KZ" sz="700">
                          <a:effectLst/>
                        </a:rPr>
                        <a:t>Әр сабақта бапкер жүктеменің мақсатын, жоспарын, бағытталуын белгілейді</a:t>
                      </a:r>
                      <a:endParaRPr lang="ru-RU" sz="600">
                        <a:effectLst/>
                      </a:endParaRPr>
                    </a:p>
                    <a:p>
                      <a:pPr algn="just">
                        <a:spcAft>
                          <a:spcPts val="0"/>
                        </a:spcAft>
                        <a:tabLst>
                          <a:tab pos="2969895" algn="ctr"/>
                          <a:tab pos="5940425" algn="r"/>
                        </a:tabLst>
                      </a:pPr>
                      <a:r>
                        <a:rPr lang="kk-KZ" sz="700">
                          <a:effectLst/>
                        </a:rPr>
                        <a:t>Әйгілі спортшылармен кездесулер, олардың өмір жолын, басты тәсілдерін түсіну</a:t>
                      </a:r>
                      <a:endParaRPr lang="ru-RU" sz="600">
                        <a:effectLst/>
                      </a:endParaRPr>
                    </a:p>
                    <a:p>
                      <a:pPr algn="just">
                        <a:spcAft>
                          <a:spcPts val="0"/>
                        </a:spcAft>
                        <a:tabLst>
                          <a:tab pos="2969895" algn="ctr"/>
                          <a:tab pos="5940425" algn="r"/>
                        </a:tabLst>
                      </a:pPr>
                      <a:r>
                        <a:rPr lang="kk-KZ" sz="700">
                          <a:effectLst/>
                        </a:rPr>
                        <a:t> </a:t>
                      </a:r>
                      <a:endParaRPr lang="ru-RU" sz="600">
                        <a:effectLst/>
                        <a:latin typeface="Times New Roman"/>
                        <a:ea typeface="Times New Roman"/>
                      </a:endParaRPr>
                    </a:p>
                  </a:txBody>
                  <a:tcPr marL="40228" marR="40228" marT="0" marB="0"/>
                </a:tc>
                <a:tc>
                  <a:txBody>
                    <a:bodyPr/>
                    <a:lstStyle/>
                    <a:p>
                      <a:pPr algn="just">
                        <a:spcAft>
                          <a:spcPts val="0"/>
                        </a:spcAft>
                        <a:tabLst>
                          <a:tab pos="2969895" algn="ctr"/>
                          <a:tab pos="5940425" algn="r"/>
                        </a:tabLst>
                      </a:pPr>
                      <a:r>
                        <a:rPr lang="kk-KZ" sz="700" dirty="0">
                          <a:effectLst/>
                        </a:rPr>
                        <a:t>Жақын арада даму зонасын анықтау, келешекті жоспарлау арқылы мотивациясын күшейту</a:t>
                      </a:r>
                      <a:endParaRPr lang="ru-RU" sz="600" dirty="0">
                        <a:effectLst/>
                      </a:endParaRPr>
                    </a:p>
                    <a:p>
                      <a:pPr algn="just">
                        <a:spcAft>
                          <a:spcPts val="0"/>
                        </a:spcAft>
                        <a:tabLst>
                          <a:tab pos="2969895" algn="ctr"/>
                          <a:tab pos="5940425" algn="r"/>
                        </a:tabLst>
                      </a:pPr>
                      <a:r>
                        <a:rPr lang="kk-KZ" sz="700" dirty="0">
                          <a:effectLst/>
                        </a:rPr>
                        <a:t> </a:t>
                      </a:r>
                      <a:endParaRPr lang="ru-RU" sz="600" dirty="0">
                        <a:effectLst/>
                        <a:latin typeface="Times New Roman"/>
                        <a:ea typeface="Times New Roman"/>
                      </a:endParaRPr>
                    </a:p>
                  </a:txBody>
                  <a:tcPr marL="40228" marR="40228" marT="0" marB="0"/>
                </a:tc>
              </a:tr>
              <a:tr h="464051">
                <a:tc>
                  <a:txBody>
                    <a:bodyPr/>
                    <a:lstStyle/>
                    <a:p>
                      <a:pPr algn="just">
                        <a:spcAft>
                          <a:spcPts val="0"/>
                        </a:spcAft>
                        <a:tabLst>
                          <a:tab pos="2969895" algn="ctr"/>
                          <a:tab pos="5940425" algn="r"/>
                        </a:tabLst>
                      </a:pPr>
                      <a:r>
                        <a:rPr lang="ru-RU" sz="700">
                          <a:effectLst/>
                        </a:rPr>
                        <a:t>6</a:t>
                      </a:r>
                      <a:endParaRPr lang="ru-RU" sz="600">
                        <a:effectLst/>
                        <a:latin typeface="Times New Roman"/>
                        <a:ea typeface="Times New Roman"/>
                      </a:endParaRPr>
                    </a:p>
                  </a:txBody>
                  <a:tcPr marL="40228" marR="40228" marT="0" marB="0"/>
                </a:tc>
                <a:tc>
                  <a:txBody>
                    <a:bodyPr/>
                    <a:lstStyle/>
                    <a:p>
                      <a:pPr algn="just">
                        <a:spcAft>
                          <a:spcPts val="0"/>
                        </a:spcAft>
                        <a:tabLst>
                          <a:tab pos="2969895" algn="ctr"/>
                          <a:tab pos="5940425" algn="r"/>
                        </a:tabLst>
                      </a:pPr>
                      <a:r>
                        <a:rPr lang="kk-KZ" sz="700">
                          <a:effectLst/>
                        </a:rPr>
                        <a:t>Жаңа әсерлерден ләззат алу</a:t>
                      </a:r>
                      <a:endParaRPr lang="ru-RU" sz="600">
                        <a:effectLst/>
                      </a:endParaRPr>
                    </a:p>
                    <a:p>
                      <a:pPr algn="just">
                        <a:spcAft>
                          <a:spcPts val="0"/>
                        </a:spcAft>
                        <a:tabLst>
                          <a:tab pos="2969895" algn="ctr"/>
                          <a:tab pos="5940425" algn="r"/>
                        </a:tabLst>
                      </a:pPr>
                      <a:r>
                        <a:rPr lang="ru-RU" sz="700">
                          <a:effectLst/>
                        </a:rPr>
                        <a:t> </a:t>
                      </a:r>
                      <a:endParaRPr lang="ru-RU" sz="600">
                        <a:effectLst/>
                        <a:latin typeface="Times New Roman"/>
                        <a:ea typeface="Times New Roman"/>
                      </a:endParaRPr>
                    </a:p>
                  </a:txBody>
                  <a:tcPr marL="40228" marR="40228" marT="0" marB="0"/>
                </a:tc>
                <a:tc>
                  <a:txBody>
                    <a:bodyPr/>
                    <a:lstStyle/>
                    <a:p>
                      <a:pPr algn="just">
                        <a:spcAft>
                          <a:spcPts val="0"/>
                        </a:spcAft>
                        <a:tabLst>
                          <a:tab pos="2969895" algn="ctr"/>
                          <a:tab pos="5940425" algn="r"/>
                        </a:tabLst>
                      </a:pPr>
                      <a:r>
                        <a:rPr lang="kk-KZ" sz="700">
                          <a:effectLst/>
                        </a:rPr>
                        <a:t>Спорттық лагерлерге, көшпелі жарыстарға келешегі бар спортшыларды таңдау</a:t>
                      </a:r>
                      <a:endParaRPr lang="ru-RU" sz="600">
                        <a:effectLst/>
                      </a:endParaRPr>
                    </a:p>
                    <a:p>
                      <a:pPr algn="just">
                        <a:spcAft>
                          <a:spcPts val="0"/>
                        </a:spcAft>
                        <a:tabLst>
                          <a:tab pos="2969895" algn="ctr"/>
                          <a:tab pos="5940425" algn="r"/>
                        </a:tabLst>
                      </a:pPr>
                      <a:r>
                        <a:rPr lang="ru-RU" sz="700">
                          <a:effectLst/>
                        </a:rPr>
                        <a:t> </a:t>
                      </a:r>
                      <a:endParaRPr lang="ru-RU" sz="600">
                        <a:effectLst/>
                        <a:latin typeface="Times New Roman"/>
                        <a:ea typeface="Times New Roman"/>
                      </a:endParaRPr>
                    </a:p>
                  </a:txBody>
                  <a:tcPr marL="40228" marR="40228" marT="0" marB="0"/>
                </a:tc>
                <a:tc>
                  <a:txBody>
                    <a:bodyPr/>
                    <a:lstStyle/>
                    <a:p>
                      <a:pPr algn="just">
                        <a:spcAft>
                          <a:spcPts val="0"/>
                        </a:spcAft>
                        <a:tabLst>
                          <a:tab pos="2969895" algn="ctr"/>
                          <a:tab pos="5940425" algn="r"/>
                        </a:tabLst>
                      </a:pPr>
                      <a:r>
                        <a:rPr lang="ru-RU" sz="700">
                          <a:effectLst/>
                        </a:rPr>
                        <a:t>Мотив</a:t>
                      </a:r>
                      <a:r>
                        <a:rPr lang="kk-KZ" sz="700">
                          <a:effectLst/>
                        </a:rPr>
                        <a:t>ациялау</a:t>
                      </a:r>
                      <a:endParaRPr lang="ru-RU" sz="600">
                        <a:effectLst/>
                        <a:latin typeface="Times New Roman"/>
                        <a:ea typeface="Times New Roman"/>
                      </a:endParaRPr>
                    </a:p>
                  </a:txBody>
                  <a:tcPr marL="40228" marR="40228" marT="0" marB="0"/>
                </a:tc>
              </a:tr>
              <a:tr h="464051">
                <a:tc>
                  <a:txBody>
                    <a:bodyPr/>
                    <a:lstStyle/>
                    <a:p>
                      <a:pPr algn="just">
                        <a:spcAft>
                          <a:spcPts val="0"/>
                        </a:spcAft>
                        <a:tabLst>
                          <a:tab pos="2969895" algn="ctr"/>
                          <a:tab pos="5940425" algn="r"/>
                        </a:tabLst>
                      </a:pPr>
                      <a:r>
                        <a:rPr lang="ru-RU" sz="700">
                          <a:effectLst/>
                        </a:rPr>
                        <a:t>7</a:t>
                      </a:r>
                      <a:endParaRPr lang="ru-RU" sz="600">
                        <a:effectLst/>
                        <a:latin typeface="Times New Roman"/>
                        <a:ea typeface="Times New Roman"/>
                      </a:endParaRPr>
                    </a:p>
                  </a:txBody>
                  <a:tcPr marL="40228" marR="40228" marT="0" marB="0"/>
                </a:tc>
                <a:tc>
                  <a:txBody>
                    <a:bodyPr/>
                    <a:lstStyle/>
                    <a:p>
                      <a:pPr algn="just">
                        <a:spcAft>
                          <a:spcPts val="0"/>
                        </a:spcAft>
                        <a:tabLst>
                          <a:tab pos="2969895" algn="ctr"/>
                          <a:tab pos="5940425" algn="r"/>
                        </a:tabLst>
                      </a:pPr>
                      <a:r>
                        <a:rPr lang="kk-KZ" sz="700">
                          <a:effectLst/>
                        </a:rPr>
                        <a:t>М</a:t>
                      </a:r>
                      <a:r>
                        <a:rPr lang="ru-RU" sz="700">
                          <a:effectLst/>
                        </a:rPr>
                        <a:t>онотони</a:t>
                      </a:r>
                      <a:r>
                        <a:rPr lang="kk-KZ" sz="700">
                          <a:effectLst/>
                        </a:rPr>
                        <a:t>я мәселесі</a:t>
                      </a:r>
                      <a:endParaRPr lang="ru-RU" sz="600">
                        <a:effectLst/>
                        <a:latin typeface="Times New Roman"/>
                        <a:ea typeface="Times New Roman"/>
                      </a:endParaRPr>
                    </a:p>
                  </a:txBody>
                  <a:tcPr marL="40228" marR="40228" marT="0" marB="0"/>
                </a:tc>
                <a:tc>
                  <a:txBody>
                    <a:bodyPr/>
                    <a:lstStyle/>
                    <a:p>
                      <a:pPr algn="just">
                        <a:spcAft>
                          <a:spcPts val="0"/>
                        </a:spcAft>
                        <a:tabLst>
                          <a:tab pos="2969895" algn="ctr"/>
                          <a:tab pos="5940425" algn="r"/>
                        </a:tabLst>
                      </a:pPr>
                      <a:r>
                        <a:rPr lang="kk-KZ" sz="700">
                          <a:effectLst/>
                        </a:rPr>
                        <a:t>Ырғақты музыка, қалжыңдар, күлкі, жаттығуларда ойын жағдайлары, басқа спорт түрлерінен жарыстарға қатысу</a:t>
                      </a:r>
                      <a:endParaRPr lang="ru-RU" sz="600">
                        <a:effectLst/>
                      </a:endParaRPr>
                    </a:p>
                    <a:p>
                      <a:pPr algn="just">
                        <a:spcAft>
                          <a:spcPts val="0"/>
                        </a:spcAft>
                        <a:tabLst>
                          <a:tab pos="2969895" algn="ctr"/>
                          <a:tab pos="5940425" algn="r"/>
                        </a:tabLst>
                      </a:pPr>
                      <a:r>
                        <a:rPr lang="kk-KZ" sz="700">
                          <a:effectLst/>
                        </a:rPr>
                        <a:t> </a:t>
                      </a:r>
                      <a:endParaRPr lang="ru-RU" sz="600">
                        <a:effectLst/>
                        <a:latin typeface="Times New Roman"/>
                        <a:ea typeface="Times New Roman"/>
                      </a:endParaRPr>
                    </a:p>
                  </a:txBody>
                  <a:tcPr marL="40228" marR="40228" marT="0" marB="0"/>
                </a:tc>
                <a:tc>
                  <a:txBody>
                    <a:bodyPr/>
                    <a:lstStyle/>
                    <a:p>
                      <a:pPr algn="just">
                        <a:spcAft>
                          <a:spcPts val="0"/>
                        </a:spcAft>
                        <a:tabLst>
                          <a:tab pos="2969895" algn="ctr"/>
                          <a:tab pos="5940425" algn="r"/>
                        </a:tabLst>
                      </a:pPr>
                      <a:r>
                        <a:rPr lang="kk-KZ" sz="700">
                          <a:effectLst/>
                        </a:rPr>
                        <a:t>Жаттығу нәтижелігін арттыру</a:t>
                      </a:r>
                      <a:endParaRPr lang="ru-RU" sz="600">
                        <a:effectLst/>
                        <a:latin typeface="Times New Roman"/>
                        <a:ea typeface="Times New Roman"/>
                      </a:endParaRPr>
                    </a:p>
                  </a:txBody>
                  <a:tcPr marL="40228" marR="40228" marT="0" marB="0"/>
                </a:tc>
              </a:tr>
              <a:tr h="696077">
                <a:tc>
                  <a:txBody>
                    <a:bodyPr/>
                    <a:lstStyle/>
                    <a:p>
                      <a:pPr algn="just">
                        <a:spcAft>
                          <a:spcPts val="0"/>
                        </a:spcAft>
                        <a:tabLst>
                          <a:tab pos="2969895" algn="ctr"/>
                          <a:tab pos="5940425" algn="r"/>
                        </a:tabLst>
                      </a:pPr>
                      <a:r>
                        <a:rPr lang="ru-RU" sz="700">
                          <a:effectLst/>
                        </a:rPr>
                        <a:t>8</a:t>
                      </a:r>
                      <a:endParaRPr lang="ru-RU" sz="600">
                        <a:effectLst/>
                        <a:latin typeface="Times New Roman"/>
                        <a:ea typeface="Times New Roman"/>
                      </a:endParaRPr>
                    </a:p>
                  </a:txBody>
                  <a:tcPr marL="40228" marR="40228" marT="0" marB="0"/>
                </a:tc>
                <a:tc>
                  <a:txBody>
                    <a:bodyPr/>
                    <a:lstStyle/>
                    <a:p>
                      <a:pPr algn="just">
                        <a:spcAft>
                          <a:spcPts val="0"/>
                        </a:spcAft>
                        <a:tabLst>
                          <a:tab pos="2969895" algn="ctr"/>
                          <a:tab pos="5940425" algn="r"/>
                        </a:tabLst>
                      </a:pPr>
                      <a:r>
                        <a:rPr lang="kk-KZ" sz="700">
                          <a:effectLst/>
                        </a:rPr>
                        <a:t>Психологиялық дайындықты қолдану</a:t>
                      </a:r>
                      <a:endParaRPr lang="ru-RU" sz="600">
                        <a:effectLst/>
                      </a:endParaRPr>
                    </a:p>
                    <a:p>
                      <a:pPr algn="just">
                        <a:spcAft>
                          <a:spcPts val="0"/>
                        </a:spcAft>
                        <a:tabLst>
                          <a:tab pos="2969895" algn="ctr"/>
                          <a:tab pos="5940425" algn="r"/>
                        </a:tabLst>
                      </a:pPr>
                      <a:r>
                        <a:rPr lang="ru-RU" sz="700">
                          <a:effectLst/>
                        </a:rPr>
                        <a:t> </a:t>
                      </a:r>
                      <a:endParaRPr lang="ru-RU" sz="600">
                        <a:effectLst/>
                        <a:latin typeface="Times New Roman"/>
                        <a:ea typeface="Times New Roman"/>
                      </a:endParaRPr>
                    </a:p>
                  </a:txBody>
                  <a:tcPr marL="40228" marR="40228" marT="0" marB="0"/>
                </a:tc>
                <a:tc>
                  <a:txBody>
                    <a:bodyPr/>
                    <a:lstStyle/>
                    <a:p>
                      <a:pPr algn="just">
                        <a:spcAft>
                          <a:spcPts val="0"/>
                        </a:spcAft>
                        <a:tabLst>
                          <a:tab pos="2969895" algn="ctr"/>
                          <a:tab pos="5940425" algn="r"/>
                        </a:tabLst>
                      </a:pPr>
                      <a:r>
                        <a:rPr lang="kk-KZ" sz="700">
                          <a:effectLst/>
                        </a:rPr>
                        <a:t>Психодиагностика әдістерін, өзін –өзі реттеу әдістерін, идемоторлық жаттығу әдістерін қолдану, тренингтер, нақты зейін қою және қолдау атмосферасы</a:t>
                      </a:r>
                      <a:endParaRPr lang="ru-RU" sz="600">
                        <a:effectLst/>
                      </a:endParaRPr>
                    </a:p>
                    <a:p>
                      <a:pPr algn="just">
                        <a:spcAft>
                          <a:spcPts val="0"/>
                        </a:spcAft>
                        <a:tabLst>
                          <a:tab pos="2969895" algn="ctr"/>
                          <a:tab pos="5940425" algn="r"/>
                        </a:tabLst>
                      </a:pPr>
                      <a:r>
                        <a:rPr lang="ru-RU" sz="700">
                          <a:effectLst/>
                        </a:rPr>
                        <a:t> </a:t>
                      </a:r>
                      <a:endParaRPr lang="ru-RU" sz="600">
                        <a:effectLst/>
                        <a:latin typeface="Times New Roman"/>
                        <a:ea typeface="Times New Roman"/>
                      </a:endParaRPr>
                    </a:p>
                  </a:txBody>
                  <a:tcPr marL="40228" marR="40228" marT="0" marB="0"/>
                </a:tc>
                <a:tc>
                  <a:txBody>
                    <a:bodyPr/>
                    <a:lstStyle/>
                    <a:p>
                      <a:pPr algn="just">
                        <a:spcAft>
                          <a:spcPts val="0"/>
                        </a:spcAft>
                        <a:tabLst>
                          <a:tab pos="2969895" algn="ctr"/>
                          <a:tab pos="5940425" algn="r"/>
                        </a:tabLst>
                      </a:pPr>
                      <a:r>
                        <a:rPr lang="kk-KZ" sz="700">
                          <a:effectLst/>
                        </a:rPr>
                        <a:t>Психологиялық қолдау</a:t>
                      </a:r>
                      <a:endParaRPr lang="ru-RU" sz="600">
                        <a:effectLst/>
                        <a:latin typeface="Times New Roman"/>
                        <a:ea typeface="Times New Roman"/>
                      </a:endParaRPr>
                    </a:p>
                  </a:txBody>
                  <a:tcPr marL="40228" marR="40228" marT="0" marB="0"/>
                </a:tc>
              </a:tr>
              <a:tr h="696077">
                <a:tc>
                  <a:txBody>
                    <a:bodyPr/>
                    <a:lstStyle/>
                    <a:p>
                      <a:pPr algn="just">
                        <a:spcAft>
                          <a:spcPts val="0"/>
                        </a:spcAft>
                        <a:tabLst>
                          <a:tab pos="2969895" algn="ctr"/>
                          <a:tab pos="5940425" algn="r"/>
                        </a:tabLst>
                      </a:pPr>
                      <a:r>
                        <a:rPr lang="ru-RU" sz="700">
                          <a:effectLst/>
                        </a:rPr>
                        <a:t>9</a:t>
                      </a:r>
                      <a:endParaRPr lang="ru-RU" sz="600">
                        <a:effectLst/>
                        <a:latin typeface="Times New Roman"/>
                        <a:ea typeface="Times New Roman"/>
                      </a:endParaRPr>
                    </a:p>
                  </a:txBody>
                  <a:tcPr marL="40228" marR="40228" marT="0" marB="0"/>
                </a:tc>
                <a:tc>
                  <a:txBody>
                    <a:bodyPr/>
                    <a:lstStyle/>
                    <a:p>
                      <a:pPr algn="just">
                        <a:spcAft>
                          <a:spcPts val="0"/>
                        </a:spcAft>
                        <a:tabLst>
                          <a:tab pos="2969895" algn="ctr"/>
                          <a:tab pos="5940425" algn="r"/>
                        </a:tabLst>
                      </a:pPr>
                      <a:r>
                        <a:rPr lang="kk-KZ" sz="700">
                          <a:effectLst/>
                        </a:rPr>
                        <a:t>Спорт мектебі қатарына өзін жатқызу</a:t>
                      </a:r>
                      <a:endParaRPr lang="ru-RU" sz="600">
                        <a:effectLst/>
                        <a:latin typeface="Times New Roman"/>
                        <a:ea typeface="Times New Roman"/>
                      </a:endParaRPr>
                    </a:p>
                  </a:txBody>
                  <a:tcPr marL="40228" marR="40228" marT="0" marB="0"/>
                </a:tc>
                <a:tc>
                  <a:txBody>
                    <a:bodyPr/>
                    <a:lstStyle/>
                    <a:p>
                      <a:pPr algn="just">
                        <a:spcAft>
                          <a:spcPts val="0"/>
                        </a:spcAft>
                        <a:tabLst>
                          <a:tab pos="2969895" algn="ctr"/>
                          <a:tab pos="5940425" algn="r"/>
                        </a:tabLst>
                      </a:pPr>
                      <a:r>
                        <a:rPr lang="kk-KZ" sz="700">
                          <a:effectLst/>
                        </a:rPr>
                        <a:t>ту</a:t>
                      </a:r>
                      <a:r>
                        <a:rPr lang="ru-RU" sz="700">
                          <a:effectLst/>
                        </a:rPr>
                        <a:t>, </a:t>
                      </a:r>
                      <a:r>
                        <a:rPr lang="kk-KZ" sz="700">
                          <a:effectLst/>
                        </a:rPr>
                        <a:t>таңба</a:t>
                      </a:r>
                      <a:r>
                        <a:rPr lang="ru-RU" sz="700">
                          <a:effectLst/>
                        </a:rPr>
                        <a:t>, </a:t>
                      </a:r>
                      <a:r>
                        <a:rPr lang="kk-KZ" sz="700">
                          <a:effectLst/>
                        </a:rPr>
                        <a:t>ән ұран, ұран</a:t>
                      </a:r>
                      <a:r>
                        <a:rPr lang="ru-RU" sz="700">
                          <a:effectLst/>
                        </a:rPr>
                        <a:t>, </a:t>
                      </a:r>
                      <a:r>
                        <a:rPr lang="kk-KZ" sz="700">
                          <a:effectLst/>
                        </a:rPr>
                        <a:t>мектеп символикасы бейнеленген форма</a:t>
                      </a:r>
                      <a:r>
                        <a:rPr lang="ru-RU" sz="700">
                          <a:effectLst/>
                        </a:rPr>
                        <a:t>,</a:t>
                      </a:r>
                      <a:r>
                        <a:rPr lang="kk-KZ" sz="700">
                          <a:effectLst/>
                        </a:rPr>
                        <a:t> 10 күнде 1 рет зал қабырғасында ұрандарды өзгерту, әр мектептің өз дәстүрлерінің болуы</a:t>
                      </a:r>
                      <a:endParaRPr lang="ru-RU" sz="600">
                        <a:effectLst/>
                      </a:endParaRPr>
                    </a:p>
                    <a:p>
                      <a:pPr algn="just">
                        <a:spcAft>
                          <a:spcPts val="0"/>
                        </a:spcAft>
                        <a:tabLst>
                          <a:tab pos="2969895" algn="ctr"/>
                          <a:tab pos="5940425" algn="r"/>
                        </a:tabLst>
                      </a:pPr>
                      <a:r>
                        <a:rPr lang="ru-RU" sz="700">
                          <a:effectLst/>
                        </a:rPr>
                        <a:t> </a:t>
                      </a:r>
                      <a:endParaRPr lang="ru-RU" sz="600">
                        <a:effectLst/>
                        <a:latin typeface="Times New Roman"/>
                        <a:ea typeface="Times New Roman"/>
                      </a:endParaRPr>
                    </a:p>
                  </a:txBody>
                  <a:tcPr marL="40228" marR="40228" marT="0" marB="0"/>
                </a:tc>
                <a:tc>
                  <a:txBody>
                    <a:bodyPr/>
                    <a:lstStyle/>
                    <a:p>
                      <a:pPr algn="just">
                        <a:spcAft>
                          <a:spcPts val="0"/>
                        </a:spcAft>
                        <a:tabLst>
                          <a:tab pos="2969895" algn="ctr"/>
                          <a:tab pos="5940425" algn="r"/>
                        </a:tabLst>
                      </a:pPr>
                      <a:r>
                        <a:rPr lang="kk-KZ" sz="700" dirty="0">
                          <a:effectLst/>
                        </a:rPr>
                        <a:t>Топқа өзін жатқызу сезімі, маңыздылық пен өзін қадірлеу сезімі</a:t>
                      </a:r>
                      <a:endParaRPr lang="ru-RU" sz="600" dirty="0">
                        <a:effectLst/>
                      </a:endParaRPr>
                    </a:p>
                    <a:p>
                      <a:pPr algn="just">
                        <a:spcAft>
                          <a:spcPts val="0"/>
                        </a:spcAft>
                        <a:tabLst>
                          <a:tab pos="2969895" algn="ctr"/>
                          <a:tab pos="5940425" algn="r"/>
                        </a:tabLst>
                      </a:pPr>
                      <a:r>
                        <a:rPr lang="ru-RU" sz="700" dirty="0">
                          <a:effectLst/>
                        </a:rPr>
                        <a:t> </a:t>
                      </a:r>
                      <a:endParaRPr lang="ru-RU" sz="600" dirty="0">
                        <a:effectLst/>
                        <a:latin typeface="Times New Roman"/>
                        <a:ea typeface="Times New Roman"/>
                      </a:endParaRPr>
                    </a:p>
                  </a:txBody>
                  <a:tcPr marL="40228" marR="40228" marT="0" marB="0"/>
                </a:tc>
              </a:tr>
            </a:tbl>
          </a:graphicData>
        </a:graphic>
      </p:graphicFrame>
    </p:spTree>
    <p:extLst>
      <p:ext uri="{BB962C8B-B14F-4D97-AF65-F5344CB8AC3E}">
        <p14:creationId xmlns:p14="http://schemas.microsoft.com/office/powerpoint/2010/main" val="40442381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sz="quarter" idx="13"/>
          </p:nvPr>
        </p:nvSpPr>
        <p:spPr>
          <a:xfrm>
            <a:off x="323850" y="188913"/>
            <a:ext cx="8640763" cy="6624637"/>
          </a:xfrm>
        </p:spPr>
        <p:txBody>
          <a:bodyPr>
            <a:normAutofit/>
          </a:bodyPr>
          <a:lstStyle/>
          <a:p>
            <a:r>
              <a:rPr lang="kk-KZ" sz="2000" dirty="0">
                <a:latin typeface="Times New Roman" panose="02020603050405020304" pitchFamily="18" charset="0"/>
                <a:cs typeface="Times New Roman" panose="02020603050405020304" pitchFamily="18" charset="0"/>
              </a:rPr>
              <a:t>Мұндай мектепте психолог пен бапкердің  формасы және мазмұны бойынша түрлі бірлескен жұмыстар жүргізіледі. Мысалы, өзіне сенімділік келесі кесте бойынша атқарылады: шиеленіс-жеңу-бәсеңдету. Егер спортшы «жеңу» кезеңінде кептеліп қалса, онда невроздың пайда болуы мүмкін, сондықтан бәсеңдетуді енгізу міндетті түрде қажет.</a:t>
            </a:r>
            <a:endParaRPr lang="ru-RU" sz="2000" dirty="0">
              <a:latin typeface="Times New Roman" panose="02020603050405020304" pitchFamily="18" charset="0"/>
              <a:cs typeface="Times New Roman" panose="02020603050405020304" pitchFamily="18" charset="0"/>
            </a:endParaRPr>
          </a:p>
          <a:p>
            <a:r>
              <a:rPr lang="kk-KZ" sz="2000" dirty="0">
                <a:latin typeface="Times New Roman" panose="02020603050405020304" pitchFamily="18" charset="0"/>
                <a:cs typeface="Times New Roman" panose="02020603050405020304" pitchFamily="18" charset="0"/>
              </a:rPr>
              <a:t>Спортшының аз да болса өзін жеңулерін атап өту пайдалы, өйткені бұл спортшының сенімділігін арттырады. Егер тәрбиеленуші бұрын қолынан келмейтін нәрсені қазір атқара алатын болса, бапкер бұл өзгерістерді әрдайым байқап, сол арқылы оның өзін-өзі бағалау деңгейін арттырады. Ешкім байқамаған жеңіс – жеңіс болып есептелмейді.</a:t>
            </a:r>
            <a:endParaRPr lang="ru-RU" sz="2000" dirty="0">
              <a:latin typeface="Times New Roman" panose="02020603050405020304" pitchFamily="18" charset="0"/>
              <a:cs typeface="Times New Roman" panose="02020603050405020304" pitchFamily="18" charset="0"/>
            </a:endParaRPr>
          </a:p>
          <a:p>
            <a:r>
              <a:rPr lang="kk-KZ" sz="2000" dirty="0">
                <a:latin typeface="Times New Roman" panose="02020603050405020304" pitchFamily="18" charset="0"/>
                <a:cs typeface="Times New Roman" panose="02020603050405020304" pitchFamily="18" charset="0"/>
              </a:rPr>
              <a:t>	Мектеп стендтарында түрлі нормативтерді өткізу нәтижелері жарияланады, балалар мен ата-аналар жалпы және арнайы физикалық дайындықта нақты позицияларын көруі үшін. </a:t>
            </a:r>
            <a:endParaRPr lang="ru-RU" sz="2000" dirty="0">
              <a:latin typeface="Times New Roman" panose="02020603050405020304" pitchFamily="18" charset="0"/>
              <a:cs typeface="Times New Roman" panose="02020603050405020304" pitchFamily="18" charset="0"/>
            </a:endParaRPr>
          </a:p>
          <a:p>
            <a:r>
              <a:rPr lang="kk-KZ" sz="2000" dirty="0">
                <a:latin typeface="Times New Roman" panose="02020603050405020304" pitchFamily="18" charset="0"/>
                <a:cs typeface="Times New Roman" panose="02020603050405020304" pitchFamily="18" charset="0"/>
              </a:rPr>
              <a:t>	Қандай да болмасын деңгейде өткен жарыстардан кейін мектеп әкімшілігі атынан және бапкерлер кеңесі атынан құттықтаулар ілінеді.</a:t>
            </a:r>
            <a:endParaRPr lang="ru-RU" sz="2000" dirty="0">
              <a:latin typeface="Times New Roman" panose="02020603050405020304" pitchFamily="18" charset="0"/>
              <a:cs typeface="Times New Roman" panose="02020603050405020304" pitchFamily="18" charset="0"/>
            </a:endParaRPr>
          </a:p>
          <a:p>
            <a:r>
              <a:rPr lang="kk-KZ" sz="2000" dirty="0">
                <a:latin typeface="Times New Roman" panose="02020603050405020304" pitchFamily="18" charset="0"/>
                <a:cs typeface="Times New Roman" panose="02020603050405020304" pitchFamily="18" charset="0"/>
              </a:rPr>
              <a:t>       	Өзіне сенімділік түрлі қалалық деңгейде өтетін мерекелік шараларда көрсетпе жарыстарда қалыптасады.	</a:t>
            </a:r>
            <a:endParaRPr lang="ru-RU" sz="2000" dirty="0">
              <a:latin typeface="Times New Roman" panose="02020603050405020304" pitchFamily="18" charset="0"/>
              <a:cs typeface="Times New Roman" panose="02020603050405020304" pitchFamily="18" charset="0"/>
            </a:endParaRPr>
          </a:p>
          <a:p>
            <a:pPr marL="45720" indent="0">
              <a:buNone/>
            </a:pPr>
            <a:endParaRPr lang="ru-RU" dirty="0"/>
          </a:p>
        </p:txBody>
      </p:sp>
    </p:spTree>
    <p:extLst>
      <p:ext uri="{BB962C8B-B14F-4D97-AF65-F5344CB8AC3E}">
        <p14:creationId xmlns:p14="http://schemas.microsoft.com/office/powerpoint/2010/main" val="22621634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sz="quarter" idx="13"/>
          </p:nvPr>
        </p:nvSpPr>
        <p:spPr>
          <a:xfrm>
            <a:off x="323850" y="188913"/>
            <a:ext cx="8640763" cy="6480175"/>
          </a:xfrm>
        </p:spPr>
        <p:txBody>
          <a:bodyPr>
            <a:normAutofit fontScale="92500" lnSpcReduction="10000"/>
          </a:bodyPr>
          <a:lstStyle/>
          <a:p>
            <a:r>
              <a:rPr lang="ru-RU" dirty="0" err="1">
                <a:latin typeface="Times New Roman" panose="02020603050405020304" pitchFamily="18" charset="0"/>
                <a:cs typeface="Times New Roman" panose="02020603050405020304" pitchFamily="18" charset="0"/>
              </a:rPr>
              <a:t>Жарыс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ережелерін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жақсы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білу</a:t>
            </a:r>
            <a:r>
              <a:rPr lang="ru-RU" dirty="0">
                <a:latin typeface="Times New Roman" panose="02020603050405020304" pitchFamily="18" charset="0"/>
                <a:cs typeface="Times New Roman" panose="02020603050405020304" pitchFamily="18" charset="0"/>
              </a:rPr>
              <a:t> де </a:t>
            </a:r>
            <a:r>
              <a:rPr lang="ru-RU" dirty="0" err="1">
                <a:latin typeface="Times New Roman" panose="02020603050405020304" pitchFamily="18" charset="0"/>
                <a:cs typeface="Times New Roman" panose="02020603050405020304" pitchFamily="18" charset="0"/>
              </a:rPr>
              <a:t>өзін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сенімді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сезінуге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көмектеседі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Спортшылардың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өздері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жастары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төмен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жолдастары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күресетін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мектеп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біріншіліктерінде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әділқазы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алқасы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қызметін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атқарады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Бапкердің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көңіл-күйі</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қолдауы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жақындардың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туыстардың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қуанышы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жағымды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эмоционалды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көңіл-күйдің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қалыптасуы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өте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маңызды</a:t>
            </a:r>
            <a:r>
              <a:rPr lang="ru-RU" dirty="0">
                <a:latin typeface="Times New Roman" panose="02020603050405020304" pitchFamily="18" charset="0"/>
                <a:cs typeface="Times New Roman" panose="02020603050405020304" pitchFamily="18" charset="0"/>
              </a:rPr>
              <a:t>. </a:t>
            </a:r>
          </a:p>
          <a:p>
            <a:r>
              <a:rPr lang="ru-RU" dirty="0">
                <a:latin typeface="Times New Roman" panose="02020603050405020304" pitchFamily="18" charset="0"/>
                <a:cs typeface="Times New Roman" panose="02020603050405020304" pitchFamily="18" charset="0"/>
              </a:rPr>
              <a:t>   	Жеке </a:t>
            </a:r>
            <a:r>
              <a:rPr lang="ru-RU" dirty="0" err="1">
                <a:latin typeface="Times New Roman" panose="02020603050405020304" pitchFamily="18" charset="0"/>
                <a:cs typeface="Times New Roman" panose="02020603050405020304" pitchFamily="18" charset="0"/>
              </a:rPr>
              <a:t>мансап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жоспарларын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құруда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спортшы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міндеттерді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тым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асыра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көтермеу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маңызды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Егер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тым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жоғары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кетсе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спортшыда</a:t>
            </a:r>
            <a:r>
              <a:rPr lang="ru-RU" dirty="0">
                <a:latin typeface="Times New Roman" panose="02020603050405020304" pitchFamily="18" charset="0"/>
                <a:cs typeface="Times New Roman" panose="02020603050405020304" pitchFamily="18" charset="0"/>
              </a:rPr>
              <a:t> «Мен-</a:t>
            </a:r>
            <a:r>
              <a:rPr lang="ru-RU" dirty="0" err="1">
                <a:latin typeface="Times New Roman" panose="02020603050405020304" pitchFamily="18" charset="0"/>
                <a:cs typeface="Times New Roman" panose="02020603050405020304" pitchFamily="18" charset="0"/>
              </a:rPr>
              <a:t>концепциясы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өзі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туралы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спортшы</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ойлайды</a:t>
            </a:r>
            <a:r>
              <a:rPr lang="ru-RU" dirty="0">
                <a:latin typeface="Times New Roman" panose="02020603050405020304" pitchFamily="18" charset="0"/>
                <a:cs typeface="Times New Roman" panose="02020603050405020304" pitchFamily="18" charset="0"/>
              </a:rPr>
              <a:t>) мен «Мен-</a:t>
            </a:r>
            <a:r>
              <a:rPr lang="ru-RU" dirty="0" err="1">
                <a:latin typeface="Times New Roman" panose="02020603050405020304" pitchFamily="18" charset="0"/>
                <a:cs typeface="Times New Roman" panose="02020603050405020304" pitchFamily="18" charset="0"/>
              </a:rPr>
              <a:t>нақты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мәнісінде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қолынан</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келеді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арасында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ішкі</a:t>
            </a:r>
            <a:r>
              <a:rPr lang="ru-RU" dirty="0">
                <a:latin typeface="Times New Roman" panose="02020603050405020304" pitchFamily="18" charset="0"/>
                <a:cs typeface="Times New Roman" panose="02020603050405020304" pitchFamily="18" charset="0"/>
              </a:rPr>
              <a:t> конфликт </a:t>
            </a:r>
            <a:r>
              <a:rPr lang="ru-RU" dirty="0" err="1">
                <a:latin typeface="Times New Roman" panose="02020603050405020304" pitchFamily="18" charset="0"/>
                <a:cs typeface="Times New Roman" panose="02020603050405020304" pitchFamily="18" charset="0"/>
              </a:rPr>
              <a:t>пайда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ішкі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шиеленіс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артады</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Спортшыларға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сұрақнама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жүргізген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олардың</a:t>
            </a:r>
            <a:r>
              <a:rPr lang="ru-RU" dirty="0">
                <a:latin typeface="Times New Roman" panose="02020603050405020304" pitchFamily="18" charset="0"/>
                <a:cs typeface="Times New Roman" panose="02020603050405020304" pitchFamily="18" charset="0"/>
              </a:rPr>
              <a:t> 70%, </a:t>
            </a:r>
            <a:r>
              <a:rPr lang="ru-RU" dirty="0" err="1">
                <a:latin typeface="Times New Roman" panose="02020603050405020304" pitchFamily="18" charset="0"/>
                <a:cs typeface="Times New Roman" panose="02020603050405020304" pitchFamily="18" charset="0"/>
              </a:rPr>
              <a:t>яғни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көпшілігіне</a:t>
            </a:r>
            <a:r>
              <a:rPr lang="ru-RU" dirty="0">
                <a:latin typeface="Times New Roman" panose="02020603050405020304" pitchFamily="18" charset="0"/>
                <a:cs typeface="Times New Roman" panose="02020603050405020304" pitchFamily="18" charset="0"/>
              </a:rPr>
              <a:t> тек </a:t>
            </a:r>
            <a:r>
              <a:rPr lang="ru-RU" dirty="0" err="1">
                <a:latin typeface="Times New Roman" panose="02020603050405020304" pitchFamily="18" charset="0"/>
                <a:cs typeface="Times New Roman" panose="02020603050405020304" pitchFamily="18" charset="0"/>
              </a:rPr>
              <a:t>стратегиялық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мақсаттар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ғана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емес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сонымен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қоса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жақын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арадағы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тактикалық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мақсаттар</a:t>
            </a:r>
            <a:r>
              <a:rPr lang="ru-RU" dirty="0">
                <a:latin typeface="Times New Roman" panose="02020603050405020304" pitchFamily="18" charset="0"/>
                <a:cs typeface="Times New Roman" panose="02020603050405020304" pitchFamily="18" charset="0"/>
              </a:rPr>
              <a:t> да </a:t>
            </a:r>
            <a:r>
              <a:rPr lang="ru-RU" dirty="0" err="1">
                <a:latin typeface="Times New Roman" panose="02020603050405020304" pitchFamily="18" charset="0"/>
                <a:cs typeface="Times New Roman" panose="02020603050405020304" pitchFamily="18" charset="0"/>
              </a:rPr>
              <a:t>маңызды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екендігі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анықталды</a:t>
            </a:r>
            <a:r>
              <a:rPr lang="ru-RU" dirty="0">
                <a:latin typeface="Times New Roman" panose="02020603050405020304" pitchFamily="18" charset="0"/>
                <a:cs typeface="Times New Roman" panose="02020603050405020304" pitchFamily="18" charset="0"/>
              </a:rPr>
              <a:t>. </a:t>
            </a:r>
          </a:p>
          <a:p>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Мақсаттарды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жоспарды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бағытталуды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жүктеме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деңгейін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белгілеу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арқылы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спортшы</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мұны</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істеймін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сауалды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түсінеді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зейінің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шоғырлануын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арттырады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Жоғарғы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спорттық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нәтижелері</a:t>
            </a:r>
            <a:r>
              <a:rPr lang="ru-RU" dirty="0">
                <a:latin typeface="Times New Roman" panose="02020603050405020304" pitchFamily="18" charset="0"/>
                <a:cs typeface="Times New Roman" panose="02020603050405020304" pitchFamily="18" charset="0"/>
              </a:rPr>
              <a:t> бар </a:t>
            </a:r>
            <a:r>
              <a:rPr lang="ru-RU" dirty="0" err="1">
                <a:latin typeface="Times New Roman" panose="02020603050405020304" pitchFamily="18" charset="0"/>
                <a:cs typeface="Times New Roman" panose="02020603050405020304" pitchFamily="18" charset="0"/>
              </a:rPr>
              <a:t>үлкен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спортшылармен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спортпен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шұғылдану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арқасында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өмірде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табыстарға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жеткізген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адамдармен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кездесулер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әңгімелері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тәрбиеленушілерде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үлкен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қанағаттану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сезімін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туындатады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оларға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еліктеу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үлгі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алады</a:t>
            </a:r>
            <a:r>
              <a:rPr lang="ru-RU" dirty="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23077719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260648"/>
            <a:ext cx="8640960" cy="6264696"/>
          </a:xfrm>
        </p:spPr>
        <p:txBody>
          <a:bodyPr>
            <a:normAutofit lnSpcReduction="10000"/>
          </a:bodyPr>
          <a:lstStyle/>
          <a:p>
            <a:r>
              <a:rPr lang="kk-KZ" dirty="0">
                <a:latin typeface="Times New Roman" panose="02020603050405020304" pitchFamily="18" charset="0"/>
                <a:cs typeface="Times New Roman" panose="02020603050405020304" pitchFamily="18" charset="0"/>
              </a:rPr>
              <a:t>Жасөспірім үшін қандай болмасын топқа өзін жатқызу, ол топта маңызды және қадірлі болу өте қажет. Спорт мектебінің символикасын (туы, таңбасы, ән ұраны, ұрандары) тәрбиеленушілердің өздері конкурстық негізде жасап шығарады. Спортшылар мектеп символикасы бейнеленген форма киеді, мектептің әнұранын жаттап, айтады, ту көтереді.</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     	Жаттығу залында 10 күнде бір рет (үйреніп қалу қалыптаспауы үшін) арнайы ұрандар ілінеді, олар спортшыларды жетістіктерге ұмтылдырады немесе ойландырады.  </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   	Әр жаттығу тобында өзінің дәстүрлері бар: жеке бастарының немесе ортақ мерекелерді атап өтеді, спортқа ортақтастыру рәсімдері жасалады, тауға жорыққа шығады, міндетті түрде тауда  қонады және т.с.с. осындай іс-шаралар арқылы жас спортшылар спорт мектебінің өміріне қатысын сезінеді.   </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   	Айтылған жұмыс түрлері және әдістері ұзақ мерзімді мотивацияны қалыптастырып 1-3 оқу жылдарының  бастапқы дайындық топтарында оқушылар құрамын сақтап қалуға мүмкіндік береді /1/. </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3851771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sz="quarter" idx="13"/>
          </p:nvPr>
        </p:nvSpPr>
        <p:spPr>
          <a:xfrm>
            <a:off x="323528" y="332656"/>
            <a:ext cx="8568952" cy="6264696"/>
          </a:xfrm>
        </p:spPr>
        <p:txBody>
          <a:bodyPr>
            <a:normAutofit/>
          </a:bodyPr>
          <a:lstStyle/>
          <a:p>
            <a:r>
              <a:rPr lang="ru-RU" sz="2000" dirty="0">
                <a:latin typeface="Times New Roman" panose="02020603050405020304" pitchFamily="18" charset="0"/>
                <a:cs typeface="Times New Roman" panose="02020603050405020304" pitchFamily="18" charset="0"/>
              </a:rPr>
              <a:t>ЧЕМПИОН </a:t>
            </a:r>
            <a:r>
              <a:rPr lang="ru-RU" sz="2000" dirty="0" smtClean="0">
                <a:latin typeface="Times New Roman" panose="02020603050405020304" pitchFamily="18" charset="0"/>
                <a:cs typeface="Times New Roman" panose="02020603050405020304" pitchFamily="18" charset="0"/>
              </a:rPr>
              <a:t>СИНДРОМЫ</a:t>
            </a:r>
          </a:p>
          <a:p>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Жоғарғы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жетістіктер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спортында</a:t>
            </a:r>
            <a:r>
              <a:rPr lang="ru-RU" sz="2000" dirty="0">
                <a:latin typeface="Times New Roman" panose="02020603050405020304" pitchFamily="18" charset="0"/>
                <a:cs typeface="Times New Roman" panose="02020603050405020304" pitchFamily="18" charset="0"/>
              </a:rPr>
              <a:t> «чемпион синдромы» </a:t>
            </a:r>
            <a:r>
              <a:rPr lang="ru-RU" sz="2000" dirty="0" err="1">
                <a:latin typeface="Times New Roman" panose="02020603050405020304" pitchFamily="18" charset="0"/>
                <a:cs typeface="Times New Roman" panose="02020603050405020304" pitchFamily="18" charset="0"/>
              </a:rPr>
              <a:t>жиі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кездеседі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Өзі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таңдап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спортта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жоғары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көтерілген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сайын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спортшы</a:t>
            </a:r>
            <a:r>
              <a:rPr lang="ru-RU" sz="2000" dirty="0">
                <a:latin typeface="Times New Roman" panose="02020603050405020304" pitchFamily="18" charset="0"/>
                <a:cs typeface="Times New Roman" panose="02020603050405020304" pitchFamily="18" charset="0"/>
              </a:rPr>
              <a:t> чемпион  – </a:t>
            </a:r>
            <a:r>
              <a:rPr lang="ru-RU" sz="2000" dirty="0" err="1">
                <a:latin typeface="Times New Roman" panose="02020603050405020304" pitchFamily="18" charset="0"/>
                <a:cs typeface="Times New Roman" panose="02020603050405020304" pitchFamily="18" charset="0"/>
              </a:rPr>
              <a:t>ең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жақсы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бірінші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бетке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ұстары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болғысы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келеді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Кейде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жұлдыздар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ауруына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шалдығады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симптомдары</a:t>
            </a:r>
            <a:r>
              <a:rPr lang="ru-RU" sz="2000" dirty="0">
                <a:latin typeface="Times New Roman" panose="02020603050405020304" pitchFamily="18" charset="0"/>
                <a:cs typeface="Times New Roman" panose="02020603050405020304" pitchFamily="18" charset="0"/>
              </a:rPr>
              <a:t> – </a:t>
            </a:r>
            <a:r>
              <a:rPr lang="ru-RU" sz="2000" dirty="0" err="1">
                <a:latin typeface="Times New Roman" panose="02020603050405020304" pitchFamily="18" charset="0"/>
                <a:cs typeface="Times New Roman" panose="02020603050405020304" pitchFamily="18" charset="0"/>
              </a:rPr>
              <a:t>өзіне-өзі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тым</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сенімділік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менмендік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тәртіпті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және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жаттығу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жүйесіне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бағынуға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қатысты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мотивацияның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төмендеуі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жеңіске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әкелген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бапкерге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қатынасын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өзгерту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жаттықтырушы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тапсырмалар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жалықтыратын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қызық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емес</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бірдей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болып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қабылданады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жарыстарда</a:t>
            </a:r>
            <a:r>
              <a:rPr lang="ru-RU" sz="2000" dirty="0">
                <a:latin typeface="Times New Roman" panose="02020603050405020304" pitchFamily="18" charset="0"/>
                <a:cs typeface="Times New Roman" panose="02020603050405020304" pitchFamily="18" charset="0"/>
              </a:rPr>
              <a:t> «старт </a:t>
            </a:r>
            <a:r>
              <a:rPr lang="ru-RU" sz="2000" dirty="0" err="1">
                <a:latin typeface="Times New Roman" panose="02020603050405020304" pitchFamily="18" charset="0"/>
                <a:cs typeface="Times New Roman" panose="02020603050405020304" pitchFamily="18" charset="0"/>
              </a:rPr>
              <a:t>алдында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салғырттық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күйі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пайда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болады</a:t>
            </a:r>
            <a:r>
              <a:rPr lang="ru-RU" sz="2000" dirty="0">
                <a:latin typeface="Times New Roman" panose="02020603050405020304" pitchFamily="18" charset="0"/>
                <a:cs typeface="Times New Roman" panose="02020603050405020304" pitchFamily="18" charset="0"/>
              </a:rPr>
              <a:t> /2/. </a:t>
            </a:r>
          </a:p>
        </p:txBody>
      </p:sp>
    </p:spTree>
    <p:extLst>
      <p:ext uri="{BB962C8B-B14F-4D97-AF65-F5344CB8AC3E}">
        <p14:creationId xmlns:p14="http://schemas.microsoft.com/office/powerpoint/2010/main" val="3181576725"/>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66</TotalTime>
  <Words>959</Words>
  <Application>Microsoft Office PowerPoint</Application>
  <PresentationFormat>Экран (4:3)</PresentationFormat>
  <Paragraphs>96</Paragraphs>
  <Slides>12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12</vt:i4>
      </vt:variant>
    </vt:vector>
  </HeadingPairs>
  <TitlesOfParts>
    <vt:vector size="16" baseType="lpstr">
      <vt:lpstr>Georgia</vt:lpstr>
      <vt:lpstr>Times New Roman</vt:lpstr>
      <vt:lpstr>Trebuchet MS</vt:lpstr>
      <vt:lpstr>Воздушный поток</vt:lpstr>
      <vt:lpstr>Спортшының тұлғалық ерекшеліктері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2.Спортшының тұлғасы</dc:title>
  <dc:creator>ИСКАНДАР</dc:creator>
  <cp:lastModifiedBy>Acer</cp:lastModifiedBy>
  <cp:revision>8</cp:revision>
  <dcterms:created xsi:type="dcterms:W3CDTF">2021-09-14T03:31:42Z</dcterms:created>
  <dcterms:modified xsi:type="dcterms:W3CDTF">2021-10-13T18:21:53Z</dcterms:modified>
</cp:coreProperties>
</file>